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60" r:id="rId4"/>
  </p:sldMasterIdLst>
  <p:notesMasterIdLst>
    <p:notesMasterId r:id="rId43"/>
  </p:notesMasterIdLst>
  <p:handoutMasterIdLst>
    <p:handoutMasterId r:id="rId44"/>
  </p:handoutMasterIdLst>
  <p:sldIdLst>
    <p:sldId id="481" r:id="rId5"/>
    <p:sldId id="281" r:id="rId6"/>
    <p:sldId id="346" r:id="rId7"/>
    <p:sldId id="616" r:id="rId8"/>
    <p:sldId id="614" r:id="rId9"/>
    <p:sldId id="615" r:id="rId10"/>
    <p:sldId id="617" r:id="rId11"/>
    <p:sldId id="618" r:id="rId12"/>
    <p:sldId id="611" r:id="rId13"/>
    <p:sldId id="621" r:id="rId14"/>
    <p:sldId id="622" r:id="rId15"/>
    <p:sldId id="623" r:id="rId16"/>
    <p:sldId id="629" r:id="rId17"/>
    <p:sldId id="630" r:id="rId18"/>
    <p:sldId id="631" r:id="rId19"/>
    <p:sldId id="627" r:id="rId20"/>
    <p:sldId id="642" r:id="rId21"/>
    <p:sldId id="643" r:id="rId22"/>
    <p:sldId id="619" r:id="rId23"/>
    <p:sldId id="646" r:id="rId24"/>
    <p:sldId id="645" r:id="rId25"/>
    <p:sldId id="612" r:id="rId26"/>
    <p:sldId id="620" r:id="rId27"/>
    <p:sldId id="625" r:id="rId28"/>
    <p:sldId id="635" r:id="rId29"/>
    <p:sldId id="641" r:id="rId30"/>
    <p:sldId id="632" r:id="rId31"/>
    <p:sldId id="628" r:id="rId32"/>
    <p:sldId id="636" r:id="rId33"/>
    <p:sldId id="634" r:id="rId34"/>
    <p:sldId id="638" r:id="rId35"/>
    <p:sldId id="637" r:id="rId36"/>
    <p:sldId id="633" r:id="rId37"/>
    <p:sldId id="639" r:id="rId38"/>
    <p:sldId id="624" r:id="rId39"/>
    <p:sldId id="640" r:id="rId40"/>
    <p:sldId id="371" r:id="rId41"/>
    <p:sldId id="531" r:id="rId42"/>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E6FF"/>
    <a:srgbClr val="ACEAFF"/>
    <a:srgbClr val="E8DCE0"/>
    <a:srgbClr val="E5E5E5"/>
    <a:srgbClr val="005A84"/>
    <a:srgbClr val="AB0D82"/>
    <a:srgbClr val="098E7E"/>
    <a:srgbClr val="B497FF"/>
    <a:srgbClr val="510DBC"/>
    <a:srgbClr val="00C0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6327" autoAdjust="0"/>
  </p:normalViewPr>
  <p:slideViewPr>
    <p:cSldViewPr snapToGrid="0" showGuides="1">
      <p:cViewPr varScale="1">
        <p:scale>
          <a:sx n="147" d="100"/>
          <a:sy n="147" d="100"/>
        </p:scale>
        <p:origin x="280" y="192"/>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7" d="100"/>
          <a:sy n="77" d="100"/>
        </p:scale>
        <p:origin x="221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05/07/2023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05/07/2023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1.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3.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4.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1.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4E6626-FD7E-4C63-8D13-D66A8A348C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GB"/>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67E4BFF9-F85A-4638-ADE5-87FB48B6ED4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 name="Title 2"/>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GB"/>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87818"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Graphic 8">
            <a:extLst>
              <a:ext uri="{FF2B5EF4-FFF2-40B4-BE49-F238E27FC236}">
                <a16:creationId xmlns:a16="http://schemas.microsoft.com/office/drawing/2014/main" id="{98B95CDD-2ABB-4477-9BBC-48463CC47FE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GB"/>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dirty="0">
                <a:solidFill>
                  <a:schemeClr val="bg1"/>
                </a:solidFill>
                <a:latin typeface="+mn-lt"/>
                <a:ea typeface="+mn-ea"/>
                <a:cs typeface="+mn-cs"/>
              </a:rPr>
              <a:t>Document Classification: KPMG Confidential</a:t>
            </a: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GB"/>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GB"/>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1" name="Graphic 10">
            <a:extLst>
              <a:ext uri="{FF2B5EF4-FFF2-40B4-BE49-F238E27FC236}">
                <a16:creationId xmlns:a16="http://schemas.microsoft.com/office/drawing/2014/main" id="{EF0DAB2D-E302-48A2-9568-49B2734AC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GB"/>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GB"/>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GB"/>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GB"/>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GB"/>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r>
              <a:rPr lang="en-GB"/>
              <a:t>Click icon to add picture</a:t>
            </a:r>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r>
              <a:rPr lang="en-GB"/>
              <a:t>Click icon to add picture</a:t>
            </a:r>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r>
              <a:rPr lang="en-GB"/>
              <a:t>Click icon to add picture</a:t>
            </a:r>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r>
              <a:rPr lang="en-GB"/>
              <a:t>Click icon to add picture</a:t>
            </a:r>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GB"/>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GB"/>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GB"/>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GB"/>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pic>
        <p:nvPicPr>
          <p:cNvPr id="14" name="Graphic 13">
            <a:extLst>
              <a:ext uri="{FF2B5EF4-FFF2-40B4-BE49-F238E27FC236}">
                <a16:creationId xmlns:a16="http://schemas.microsoft.com/office/drawing/2014/main" id="{3F974C88-37FD-486C-A053-2B6EC15FFE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GB"/>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dirty="0">
                <a:solidFill>
                  <a:schemeClr val="bg1"/>
                </a:solidFill>
                <a:latin typeface="+mn-lt"/>
                <a:ea typeface="+mn-ea"/>
                <a:cs typeface="+mn-cs"/>
              </a:rPr>
              <a:t>Document Classification: KPMG Confidential</a:t>
            </a: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GB"/>
              <a:t>Click to edit Master text styles</a:t>
            </a:r>
          </a:p>
          <a:p>
            <a:pPr lvl="1"/>
            <a:r>
              <a:rPr lang="en-GB"/>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GB"/>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dirty="0">
                <a:solidFill>
                  <a:schemeClr val="accent2"/>
                </a:solidFill>
                <a:latin typeface="+mn-lt"/>
                <a:ea typeface="+mn-ea"/>
                <a:cs typeface="+mn-cs"/>
              </a:rPr>
              <a:t>Document Classification: KPMG Confidential</a:t>
            </a: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GB"/>
              <a:t>Click to edit Master text styles</a:t>
            </a:r>
          </a:p>
          <a:p>
            <a:pPr lvl="1"/>
            <a:r>
              <a:rPr lang="en-GB"/>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GB"/>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GB"/>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pic>
        <p:nvPicPr>
          <p:cNvPr id="17" name="Graphic 16">
            <a:extLst>
              <a:ext uri="{FF2B5EF4-FFF2-40B4-BE49-F238E27FC236}">
                <a16:creationId xmlns:a16="http://schemas.microsoft.com/office/drawing/2014/main" id="{178F7078-5FAB-4923-B594-5A3AB65111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tx2"/>
                </a:solidFill>
                <a:latin typeface="+mn-lt"/>
                <a:ea typeface="+mn-ea"/>
                <a:cs typeface="+mn-cs"/>
              </a:rPr>
              <a:t>Document Classification: KPMG Confidential</a:t>
            </a: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314004"/>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1200" y="25649"/>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GB"/>
              <a:t>Click icon to add picture</a:t>
            </a:r>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4" name="Graphic 13">
            <a:extLst>
              <a:ext uri="{FF2B5EF4-FFF2-40B4-BE49-F238E27FC236}">
                <a16:creationId xmlns:a16="http://schemas.microsoft.com/office/drawing/2014/main" id="{8C1EA9FA-4164-4EF7-8EA1-6A4010273A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7346" y="371311"/>
            <a:ext cx="914400" cy="368346"/>
          </a:xfrm>
          <a:prstGeom prst="rect">
            <a:avLst/>
          </a:prstGeom>
        </p:spPr>
      </p:pic>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tx2"/>
                </a:solidFill>
                <a:latin typeface="+mn-lt"/>
                <a:ea typeface="+mn-ea"/>
                <a:cs typeface="+mn-cs"/>
              </a:rPr>
              <a:t>Document Classification: KPMG Confidential</a:t>
            </a: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GB"/>
              <a:t>Click icon to add picture</a:t>
            </a:r>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1" name="Graphic 10">
            <a:extLst>
              <a:ext uri="{FF2B5EF4-FFF2-40B4-BE49-F238E27FC236}">
                <a16:creationId xmlns:a16="http://schemas.microsoft.com/office/drawing/2014/main" id="{27C17CDB-6172-4525-81E9-4F0C8DBBA4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1560" y="371311"/>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TEXT + Sec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08242" y="1273094"/>
            <a:ext cx="5344077" cy="4932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6239678" y="1273094"/>
            <a:ext cx="5342268" cy="4932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Title 1"/>
          <p:cNvSpPr>
            <a:spLocks noGrp="1"/>
          </p:cNvSpPr>
          <p:nvPr>
            <p:ph type="title"/>
          </p:nvPr>
        </p:nvSpPr>
        <p:spPr/>
        <p:txBody>
          <a:bodyPr/>
          <a:lstStyle/>
          <a:p>
            <a:r>
              <a:rPr lang="en-GB"/>
              <a:t>Click to edit Master title style</a:t>
            </a:r>
            <a:endParaRPr lang="en-AU"/>
          </a:p>
        </p:txBody>
      </p:sp>
      <p:sp>
        <p:nvSpPr>
          <p:cNvPr id="8" name="Text Placeholder 4"/>
          <p:cNvSpPr>
            <a:spLocks noGrp="1"/>
          </p:cNvSpPr>
          <p:nvPr>
            <p:ph type="body" sz="quarter" idx="12"/>
          </p:nvPr>
        </p:nvSpPr>
        <p:spPr>
          <a:xfrm>
            <a:off x="608242" y="216593"/>
            <a:ext cx="10973705" cy="139604"/>
          </a:xfrm>
        </p:spPr>
        <p:txBody>
          <a:bodyPr anchor="t">
            <a:spAutoFit/>
          </a:bodyPr>
          <a:lstStyle>
            <a:lvl1pPr>
              <a:spcAft>
                <a:spcPts val="0"/>
              </a:spcAft>
              <a:defRPr sz="907" b="0">
                <a:solidFill>
                  <a:schemeClr val="bg1">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4266039630"/>
      </p:ext>
    </p:extLst>
  </p:cSld>
  <p:clrMapOvr>
    <a:masterClrMapping/>
  </p:clrMapOvr>
  <p:extLst>
    <p:ext uri="{DCECCB84-F9BA-43D5-87BE-67443E8EF086}">
      <p15:sldGuideLst xmlns:p15="http://schemas.microsoft.com/office/powerpoint/2012/main">
        <p15:guide id="1" pos="4232">
          <p15:clr>
            <a:srgbClr val="FBAE40"/>
          </p15:clr>
        </p15:guide>
        <p15:guide id="2" pos="4332">
          <p15:clr>
            <a:srgbClr val="FBAE40"/>
          </p15:clr>
        </p15:guide>
        <p15:guide id="3" pos="413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GB"/>
              <a:t>Click icon to add picture</a:t>
            </a:r>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4" name="Graphic 13">
            <a:extLst>
              <a:ext uri="{FF2B5EF4-FFF2-40B4-BE49-F238E27FC236}">
                <a16:creationId xmlns:a16="http://schemas.microsoft.com/office/drawing/2014/main" id="{0A13EE70-222E-4A80-9783-F68F00B7D3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GB"/>
              <a:t>Click icon to add picture</a:t>
            </a:r>
          </a:p>
        </p:txBody>
      </p:sp>
      <p:pic>
        <p:nvPicPr>
          <p:cNvPr id="14" name="Graphic 13">
            <a:extLst>
              <a:ext uri="{FF2B5EF4-FFF2-40B4-BE49-F238E27FC236}">
                <a16:creationId xmlns:a16="http://schemas.microsoft.com/office/drawing/2014/main" id="{2295ABE6-9B30-4315-B16F-C7442D3C71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2"/>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 </a:t>
            </a: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29" r:id="rId60"/>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cebookresearch/maskrcnn-benchmark/" TargetMode="External"/><Relationship Id="rId2" Type="http://schemas.openxmlformats.org/officeDocument/2006/relationships/hyperlink" Target="https://github.com/facebookresearch/Detectron/" TargetMode="External"/><Relationship Id="rId1" Type="http://schemas.openxmlformats.org/officeDocument/2006/relationships/slideLayout" Target="../slideLayouts/slideLayout9.xml"/><Relationship Id="rId5" Type="http://schemas.openxmlformats.org/officeDocument/2006/relationships/image" Target="../media/image34.jpeg"/><Relationship Id="rId4" Type="http://schemas.openxmlformats.org/officeDocument/2006/relationships/hyperlink" Target="https://detectron2.readthedocs.io/notes/benchmarks.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anBloomberg/leptonica" TargetMode="External"/><Relationship Id="rId2" Type="http://schemas.openxmlformats.org/officeDocument/2006/relationships/hyperlink" Target="https://github.com/tesseract-ocr/tesseract" TargetMode="Externa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hyperlink" Target="https://papers.nips.cc/paper/2017/file/f507783927f2ec2737ba40afbd17efb5-Paper.pdf" TargetMode="External"/><Relationship Id="rId3" Type="http://schemas.openxmlformats.org/officeDocument/2006/relationships/image" Target="../media/image41.png"/><Relationship Id="rId7" Type="http://schemas.openxmlformats.org/officeDocument/2006/relationships/hyperlink" Target="https://arxiv.org/abs/1706.05674" TargetMode="External"/><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hyperlink" Target="https://arxiv.org/abs/1802.07007" TargetMode="External"/><Relationship Id="rId5" Type="http://schemas.openxmlformats.org/officeDocument/2006/relationships/hyperlink" Target="https://en.wikipedia.org/wiki/Graph_(discrete_mathematics)" TargetMode="External"/><Relationship Id="rId4" Type="http://schemas.openxmlformats.org/officeDocument/2006/relationships/image" Target="../media/image42.png"/><Relationship Id="rId9" Type="http://schemas.openxmlformats.org/officeDocument/2006/relationships/hyperlink" Target="https://arxiv.org/abs/1902.0724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hyperlink" Target="https://dev.azure.com/kpmgjp-prod-001/kpmgjp-audit-independence-check/_git/kit-docgcn-layout-segment-classifier"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hyperlink" Target="https://www.vis.uni-konstanz.de/forschung/text/document-structure-analysis/" TargetMode="External"/><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33333" y="1596389"/>
            <a:ext cx="5960846" cy="2880000"/>
          </a:xfrm>
        </p:spPr>
        <p:txBody>
          <a:bodyPr/>
          <a:lstStyle/>
          <a:p>
            <a:r>
              <a:rPr lang="en-GB" dirty="0"/>
              <a:t>ICA : Multimodal  Document Layout  Components Classifier  [</a:t>
            </a:r>
            <a:r>
              <a:rPr lang="en-GB" dirty="0" err="1"/>
              <a:t>DocGCN</a:t>
            </a:r>
            <a:r>
              <a:rPr lang="en-GB" dirty="0"/>
              <a:t>]</a:t>
            </a:r>
          </a:p>
        </p:txBody>
      </p:sp>
      <p:sp>
        <p:nvSpPr>
          <p:cNvPr id="5" name="Subtitle 4"/>
          <p:cNvSpPr>
            <a:spLocks noGrp="1"/>
          </p:cNvSpPr>
          <p:nvPr>
            <p:ph type="body" sz="quarter" idx="4294967295"/>
          </p:nvPr>
        </p:nvSpPr>
        <p:spPr>
          <a:xfrm>
            <a:off x="1274841" y="5251269"/>
            <a:ext cx="5719338" cy="310884"/>
          </a:xfrm>
        </p:spPr>
        <p:txBody>
          <a:bodyPr/>
          <a:lstStyle/>
          <a:p>
            <a:pPr lvl="1"/>
            <a:r>
              <a:rPr lang="en-GB" dirty="0">
                <a:solidFill>
                  <a:schemeClr val="bg1"/>
                </a:solidFill>
              </a:rPr>
              <a:t>Shashank Sahoo</a:t>
            </a:r>
          </a:p>
          <a:p>
            <a:pPr lvl="1"/>
            <a:r>
              <a:rPr lang="en-GB" dirty="0">
                <a:solidFill>
                  <a:schemeClr val="bg1"/>
                </a:solidFill>
              </a:rPr>
              <a:t>6</a:t>
            </a:r>
            <a:r>
              <a:rPr lang="en-GB" baseline="30000" dirty="0">
                <a:solidFill>
                  <a:schemeClr val="bg1"/>
                </a:solidFill>
              </a:rPr>
              <a:t>th</a:t>
            </a:r>
            <a:r>
              <a:rPr lang="en-GB" dirty="0">
                <a:solidFill>
                  <a:schemeClr val="bg1"/>
                </a:solidFill>
              </a:rPr>
              <a:t> July 2023</a:t>
            </a:r>
          </a:p>
        </p:txBody>
      </p:sp>
      <p:sp>
        <p:nvSpPr>
          <p:cNvPr id="34" name="Text Placeholder 33">
            <a:extLst>
              <a:ext uri="{FF2B5EF4-FFF2-40B4-BE49-F238E27FC236}">
                <a16:creationId xmlns:a16="http://schemas.microsoft.com/office/drawing/2014/main" id="{95ED86AF-12BB-4E51-AB66-EA52959D6290}"/>
              </a:ext>
            </a:extLst>
          </p:cNvPr>
          <p:cNvSpPr>
            <a:spLocks noGrp="1"/>
          </p:cNvSpPr>
          <p:nvPr>
            <p:ph type="body" sz="quarter" idx="4294967295"/>
          </p:nvPr>
        </p:nvSpPr>
        <p:spPr>
          <a:xfrm>
            <a:off x="0" y="6270625"/>
            <a:ext cx="1476375" cy="168275"/>
          </a:xfrm>
        </p:spPr>
        <p:txBody>
          <a:bodyPr/>
          <a:lstStyle/>
          <a:p>
            <a:r>
              <a:rPr lang="en-GB" dirty="0"/>
              <a:t>KPMG UK</a:t>
            </a:r>
          </a:p>
        </p:txBody>
      </p:sp>
      <p:sp>
        <p:nvSpPr>
          <p:cNvPr id="35" name="Text Placeholder 34">
            <a:extLst>
              <a:ext uri="{FF2B5EF4-FFF2-40B4-BE49-F238E27FC236}">
                <a16:creationId xmlns:a16="http://schemas.microsoft.com/office/drawing/2014/main" id="{2C0064E3-8DE2-4973-8F86-CA842AC3685E}"/>
              </a:ext>
            </a:extLst>
          </p:cNvPr>
          <p:cNvSpPr>
            <a:spLocks noGrp="1"/>
          </p:cNvSpPr>
          <p:nvPr>
            <p:ph type="body" sz="quarter" idx="4294967295"/>
          </p:nvPr>
        </p:nvSpPr>
        <p:spPr>
          <a:xfrm>
            <a:off x="0" y="6270625"/>
            <a:ext cx="3168650" cy="168275"/>
          </a:xfrm>
        </p:spPr>
        <p:txBody>
          <a:bodyPr/>
          <a:lstStyle/>
          <a:p>
            <a:r>
              <a:rPr lang="en-GB" dirty="0"/>
              <a:t>KPMG Framework Slides v1</a:t>
            </a:r>
          </a:p>
        </p:txBody>
      </p:sp>
      <p:sp>
        <p:nvSpPr>
          <p:cNvPr id="36" name="Text Placeholder 35">
            <a:extLst>
              <a:ext uri="{FF2B5EF4-FFF2-40B4-BE49-F238E27FC236}">
                <a16:creationId xmlns:a16="http://schemas.microsoft.com/office/drawing/2014/main" id="{9BCE394F-14E9-4619-ADD8-23C862EEF91E}"/>
              </a:ext>
            </a:extLst>
          </p:cNvPr>
          <p:cNvSpPr>
            <a:spLocks noGrp="1"/>
          </p:cNvSpPr>
          <p:nvPr>
            <p:ph type="body" sz="quarter" idx="4294967295"/>
          </p:nvPr>
        </p:nvSpPr>
        <p:spPr>
          <a:xfrm>
            <a:off x="10572750" y="6270625"/>
            <a:ext cx="1619250" cy="168275"/>
          </a:xfrm>
        </p:spPr>
        <p:txBody>
          <a:bodyPr/>
          <a:lstStyle/>
          <a:p>
            <a:r>
              <a:rPr lang="en-GB" dirty="0"/>
              <a:t>February 2022</a:t>
            </a:r>
          </a:p>
        </p:txBody>
      </p:sp>
    </p:spTree>
    <p:extLst>
      <p:ext uri="{BB962C8B-B14F-4D97-AF65-F5344CB8AC3E}">
        <p14:creationId xmlns:p14="http://schemas.microsoft.com/office/powerpoint/2010/main" val="2328271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r>
              <a:rPr lang="en-IN" sz="4400" dirty="0">
                <a:solidFill>
                  <a:schemeClr val="tx2"/>
                </a:solidFill>
              </a:rPr>
              <a:t>Density-aspect and Appearance-aspect Graph</a:t>
            </a:r>
            <a:endParaRPr lang="en-US" dirty="0"/>
          </a:p>
        </p:txBody>
      </p:sp>
      <p:pic>
        <p:nvPicPr>
          <p:cNvPr id="3" name="Picture 2">
            <a:extLst>
              <a:ext uri="{FF2B5EF4-FFF2-40B4-BE49-F238E27FC236}">
                <a16:creationId xmlns:a16="http://schemas.microsoft.com/office/drawing/2014/main" id="{0EB159F5-6976-AA09-32B7-DF464619CDD4}"/>
              </a:ext>
            </a:extLst>
          </p:cNvPr>
          <p:cNvPicPr>
            <a:picLocks noChangeAspect="1"/>
          </p:cNvPicPr>
          <p:nvPr/>
        </p:nvPicPr>
        <p:blipFill>
          <a:blip r:embed="rId2"/>
          <a:srcRect/>
          <a:stretch/>
        </p:blipFill>
        <p:spPr>
          <a:xfrm>
            <a:off x="903583" y="1299431"/>
            <a:ext cx="10039400" cy="4259138"/>
          </a:xfrm>
          <a:prstGeom prst="rect">
            <a:avLst/>
          </a:prstGeom>
        </p:spPr>
      </p:pic>
    </p:spTree>
    <p:extLst>
      <p:ext uri="{BB962C8B-B14F-4D97-AF65-F5344CB8AC3E}">
        <p14:creationId xmlns:p14="http://schemas.microsoft.com/office/powerpoint/2010/main" val="187689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r>
              <a:rPr lang="en-IN" sz="4400" dirty="0">
                <a:solidFill>
                  <a:schemeClr val="tx2"/>
                </a:solidFill>
              </a:rPr>
              <a:t>Syntactic-aspect and Semantic-aspect Graph</a:t>
            </a:r>
            <a:endParaRPr lang="en-US" dirty="0"/>
          </a:p>
        </p:txBody>
      </p:sp>
      <p:pic>
        <p:nvPicPr>
          <p:cNvPr id="3" name="Picture 2">
            <a:extLst>
              <a:ext uri="{FF2B5EF4-FFF2-40B4-BE49-F238E27FC236}">
                <a16:creationId xmlns:a16="http://schemas.microsoft.com/office/drawing/2014/main" id="{0EB159F5-6976-AA09-32B7-DF464619CDD4}"/>
              </a:ext>
            </a:extLst>
          </p:cNvPr>
          <p:cNvPicPr>
            <a:picLocks noChangeAspect="1"/>
          </p:cNvPicPr>
          <p:nvPr/>
        </p:nvPicPr>
        <p:blipFill>
          <a:blip r:embed="rId2"/>
          <a:srcRect/>
          <a:stretch/>
        </p:blipFill>
        <p:spPr>
          <a:xfrm>
            <a:off x="998400" y="1299431"/>
            <a:ext cx="9815374" cy="4320274"/>
          </a:xfrm>
          <a:prstGeom prst="rect">
            <a:avLst/>
          </a:prstGeom>
        </p:spPr>
      </p:pic>
    </p:spTree>
    <p:extLst>
      <p:ext uri="{BB962C8B-B14F-4D97-AF65-F5344CB8AC3E}">
        <p14:creationId xmlns:p14="http://schemas.microsoft.com/office/powerpoint/2010/main" val="1282146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pPr>
              <a:lnSpc>
                <a:spcPct val="110000"/>
              </a:lnSpc>
              <a:spcAft>
                <a:spcPts val="600"/>
              </a:spcAft>
            </a:pPr>
            <a:r>
              <a:rPr lang="en-IN" sz="4400" dirty="0">
                <a:solidFill>
                  <a:schemeClr val="tx2"/>
                </a:solidFill>
              </a:rPr>
              <a:t>Relation Prediction Model</a:t>
            </a:r>
          </a:p>
        </p:txBody>
      </p:sp>
      <p:pic>
        <p:nvPicPr>
          <p:cNvPr id="3" name="Picture 2">
            <a:extLst>
              <a:ext uri="{FF2B5EF4-FFF2-40B4-BE49-F238E27FC236}">
                <a16:creationId xmlns:a16="http://schemas.microsoft.com/office/drawing/2014/main" id="{0EB159F5-6976-AA09-32B7-DF464619CDD4}"/>
              </a:ext>
            </a:extLst>
          </p:cNvPr>
          <p:cNvPicPr>
            <a:picLocks noChangeAspect="1"/>
          </p:cNvPicPr>
          <p:nvPr/>
        </p:nvPicPr>
        <p:blipFill>
          <a:blip r:embed="rId2"/>
          <a:srcRect/>
          <a:stretch/>
        </p:blipFill>
        <p:spPr>
          <a:xfrm>
            <a:off x="2423308" y="1309370"/>
            <a:ext cx="6879718" cy="4544778"/>
          </a:xfrm>
          <a:prstGeom prst="rect">
            <a:avLst/>
          </a:prstGeom>
        </p:spPr>
      </p:pic>
    </p:spTree>
    <p:extLst>
      <p:ext uri="{BB962C8B-B14F-4D97-AF65-F5344CB8AC3E}">
        <p14:creationId xmlns:p14="http://schemas.microsoft.com/office/powerpoint/2010/main" val="122017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506910" y="271780"/>
            <a:ext cx="10195200" cy="533400"/>
          </a:xfrm>
        </p:spPr>
        <p:txBody>
          <a:bodyPr/>
          <a:lstStyle/>
          <a:p>
            <a:pPr>
              <a:lnSpc>
                <a:spcPct val="110000"/>
              </a:lnSpc>
              <a:spcAft>
                <a:spcPts val="600"/>
              </a:spcAft>
            </a:pPr>
            <a:r>
              <a:rPr lang="en-IN" sz="4400" dirty="0">
                <a:solidFill>
                  <a:schemeClr val="tx2"/>
                </a:solidFill>
              </a:rPr>
              <a:t>Detectron2 Module</a:t>
            </a:r>
          </a:p>
        </p:txBody>
      </p:sp>
      <p:sp>
        <p:nvSpPr>
          <p:cNvPr id="4" name="TextBox 3">
            <a:extLst>
              <a:ext uri="{FF2B5EF4-FFF2-40B4-BE49-F238E27FC236}">
                <a16:creationId xmlns:a16="http://schemas.microsoft.com/office/drawing/2014/main" id="{44007E0B-F538-4832-3FA9-617F6C9D8698}"/>
              </a:ext>
            </a:extLst>
          </p:cNvPr>
          <p:cNvSpPr txBox="1"/>
          <p:nvPr/>
        </p:nvSpPr>
        <p:spPr>
          <a:xfrm>
            <a:off x="924339" y="1351722"/>
            <a:ext cx="0" cy="0"/>
          </a:xfrm>
          <a:prstGeom prst="rect">
            <a:avLst/>
          </a:prstGeom>
        </p:spPr>
        <p:txBody>
          <a:bodyPr vert="horz" wrap="none" lIns="0" tIns="0" rIns="0" bIns="0" rtlCol="0" anchor="t" anchorCtr="0">
            <a:noAutofit/>
          </a:bodyPr>
          <a:lstStyle/>
          <a:p>
            <a:r>
              <a:rPr lang="en-IN" sz="1400" dirty="0">
                <a:solidFill>
                  <a:schemeClr val="tx2"/>
                </a:solidFill>
              </a:rPr>
              <a:t>Detectron2 is Facebook AI Research’s (FAIR) next generation library that provides state-of-the-art object detection and </a:t>
            </a:r>
          </a:p>
          <a:p>
            <a:r>
              <a:rPr lang="en-IN" sz="1400" dirty="0">
                <a:solidFill>
                  <a:schemeClr val="tx2"/>
                </a:solidFill>
              </a:rPr>
              <a:t>segmentation algorithms. It is the successor of </a:t>
            </a:r>
            <a:r>
              <a:rPr lang="en-IN" sz="1400" dirty="0">
                <a:solidFill>
                  <a:schemeClr val="tx2"/>
                </a:solidFill>
                <a:hlinkClick r:id="rId2">
                  <a:extLst>
                    <a:ext uri="{A12FA001-AC4F-418D-AE19-62706E023703}">
                      <ahyp:hlinkClr xmlns:ahyp="http://schemas.microsoft.com/office/drawing/2018/hyperlinkcolor" val="tx"/>
                    </a:ext>
                  </a:extLst>
                </a:hlinkClick>
              </a:rPr>
              <a:t>Detectron</a:t>
            </a:r>
            <a:r>
              <a:rPr lang="en-IN" sz="1400" dirty="0">
                <a:solidFill>
                  <a:schemeClr val="tx2"/>
                </a:solidFill>
              </a:rPr>
              <a:t> and </a:t>
            </a:r>
            <a:r>
              <a:rPr lang="en-IN" sz="1400" dirty="0">
                <a:solidFill>
                  <a:schemeClr val="tx2"/>
                </a:solidFill>
                <a:hlinkClick r:id="rId3">
                  <a:extLst>
                    <a:ext uri="{A12FA001-AC4F-418D-AE19-62706E023703}">
                      <ahyp:hlinkClr xmlns:ahyp="http://schemas.microsoft.com/office/drawing/2018/hyperlinkcolor" val="tx"/>
                    </a:ext>
                  </a:extLst>
                </a:hlinkClick>
              </a:rPr>
              <a:t>maskrcnn-benchmark</a:t>
            </a:r>
            <a:r>
              <a:rPr lang="en-IN" sz="1400" dirty="0">
                <a:solidFill>
                  <a:schemeClr val="tx2"/>
                </a:solidFill>
              </a:rPr>
              <a:t>.</a:t>
            </a:r>
          </a:p>
          <a:p>
            <a:endParaRPr lang="en-US" sz="1400" dirty="0">
              <a:solidFill>
                <a:schemeClr val="tx2"/>
              </a:solidFill>
            </a:endParaRPr>
          </a:p>
          <a:p>
            <a:r>
              <a:rPr lang="en-US" sz="1400" dirty="0">
                <a:solidFill>
                  <a:schemeClr val="tx2"/>
                </a:solidFill>
              </a:rPr>
              <a:t>It is now implemented in </a:t>
            </a:r>
            <a:r>
              <a:rPr lang="en-US" sz="1400" dirty="0" err="1">
                <a:solidFill>
                  <a:schemeClr val="tx2"/>
                </a:solidFill>
              </a:rPr>
              <a:t>PyTorch</a:t>
            </a:r>
            <a:r>
              <a:rPr lang="en-US" sz="1400" dirty="0">
                <a:solidFill>
                  <a:schemeClr val="tx2"/>
                </a:solidFill>
              </a:rPr>
              <a:t>. </a:t>
            </a:r>
            <a:r>
              <a:rPr lang="en-IN" sz="1400" dirty="0">
                <a:solidFill>
                  <a:schemeClr val="tx2"/>
                </a:solidFill>
              </a:rPr>
              <a:t>Detectron2 is flexible and extensible, and able to provide fast training on single or </a:t>
            </a:r>
          </a:p>
          <a:p>
            <a:r>
              <a:rPr lang="en-IN" sz="1400" dirty="0">
                <a:solidFill>
                  <a:schemeClr val="tx2"/>
                </a:solidFill>
              </a:rPr>
              <a:t>multiple GPU servers. </a:t>
            </a:r>
            <a:r>
              <a:rPr lang="en-US" sz="1400" dirty="0">
                <a:solidFill>
                  <a:schemeClr val="tx2"/>
                </a:solidFill>
              </a:rPr>
              <a:t>Lots of pre-trained models available in Model Zoo to experiment with.</a:t>
            </a:r>
          </a:p>
          <a:p>
            <a:endParaRPr lang="en-US" sz="1400" dirty="0">
              <a:solidFill>
                <a:schemeClr val="tx2"/>
              </a:solidFill>
            </a:endParaRPr>
          </a:p>
          <a:p>
            <a:r>
              <a:rPr lang="en-IN" sz="1400" dirty="0">
                <a:solidFill>
                  <a:schemeClr val="tx2"/>
                </a:solidFill>
              </a:rPr>
              <a:t>Includes new capabilities such as panoptic segmentation, </a:t>
            </a:r>
          </a:p>
          <a:p>
            <a:r>
              <a:rPr lang="en-IN" sz="1400" dirty="0" err="1">
                <a:solidFill>
                  <a:schemeClr val="tx2"/>
                </a:solidFill>
              </a:rPr>
              <a:t>Densepose</a:t>
            </a:r>
            <a:r>
              <a:rPr lang="en-IN" sz="1400" dirty="0">
                <a:solidFill>
                  <a:schemeClr val="tx2"/>
                </a:solidFill>
              </a:rPr>
              <a:t>, Cascade R-CNN, rotated bounding boxes, </a:t>
            </a:r>
            <a:r>
              <a:rPr lang="en-IN" sz="1400" dirty="0" err="1">
                <a:solidFill>
                  <a:schemeClr val="tx2"/>
                </a:solidFill>
              </a:rPr>
              <a:t>PointRend</a:t>
            </a:r>
            <a:r>
              <a:rPr lang="en-IN" sz="1400" dirty="0">
                <a:solidFill>
                  <a:schemeClr val="tx2"/>
                </a:solidFill>
              </a:rPr>
              <a:t>, </a:t>
            </a:r>
          </a:p>
          <a:p>
            <a:r>
              <a:rPr lang="en-IN" sz="1400" dirty="0" err="1">
                <a:solidFill>
                  <a:schemeClr val="tx2"/>
                </a:solidFill>
              </a:rPr>
              <a:t>DeepLab</a:t>
            </a:r>
            <a:r>
              <a:rPr lang="en-IN" sz="1400" dirty="0">
                <a:solidFill>
                  <a:schemeClr val="tx2"/>
                </a:solidFill>
              </a:rPr>
              <a:t>, </a:t>
            </a:r>
            <a:r>
              <a:rPr lang="en-IN" sz="1400" dirty="0" err="1">
                <a:solidFill>
                  <a:schemeClr val="tx2"/>
                </a:solidFill>
              </a:rPr>
              <a:t>ViTDet</a:t>
            </a:r>
            <a:r>
              <a:rPr lang="en-IN" sz="1400" dirty="0">
                <a:solidFill>
                  <a:schemeClr val="tx2"/>
                </a:solidFill>
              </a:rPr>
              <a:t>, MViTv2 etc.</a:t>
            </a:r>
          </a:p>
          <a:p>
            <a:endParaRPr lang="en-IN" sz="1400" dirty="0">
              <a:solidFill>
                <a:schemeClr val="tx2"/>
              </a:solidFill>
            </a:endParaRPr>
          </a:p>
          <a:p>
            <a:pPr algn="l"/>
            <a:r>
              <a:rPr lang="en-IN" sz="1400" dirty="0">
                <a:solidFill>
                  <a:schemeClr val="tx2"/>
                </a:solidFill>
              </a:rPr>
              <a:t>Detectron2 based models can be exported to </a:t>
            </a:r>
            <a:r>
              <a:rPr lang="en-IN" sz="1400" dirty="0" err="1">
                <a:solidFill>
                  <a:schemeClr val="tx2"/>
                </a:solidFill>
              </a:rPr>
              <a:t>TorchScript</a:t>
            </a:r>
            <a:r>
              <a:rPr lang="en-IN" sz="1400" dirty="0">
                <a:solidFill>
                  <a:schemeClr val="tx2"/>
                </a:solidFill>
              </a:rPr>
              <a:t> format or </a:t>
            </a:r>
          </a:p>
          <a:p>
            <a:pPr algn="l"/>
            <a:r>
              <a:rPr lang="en-IN" sz="1400" dirty="0">
                <a:solidFill>
                  <a:schemeClr val="tx2"/>
                </a:solidFill>
              </a:rPr>
              <a:t>Caffe2 format for deployment. It </a:t>
            </a:r>
            <a:r>
              <a:rPr lang="en-IN" sz="1400" dirty="0">
                <a:solidFill>
                  <a:schemeClr val="tx2"/>
                </a:solidFill>
                <a:hlinkClick r:id="rId4">
                  <a:extLst>
                    <a:ext uri="{A12FA001-AC4F-418D-AE19-62706E023703}">
                      <ahyp:hlinkClr xmlns:ahyp="http://schemas.microsoft.com/office/drawing/2018/hyperlinkcolor" val="tx"/>
                    </a:ext>
                  </a:extLst>
                </a:hlinkClick>
              </a:rPr>
              <a:t>trains much faster</a:t>
            </a:r>
            <a:r>
              <a:rPr lang="en-IN" sz="1400" dirty="0">
                <a:solidFill>
                  <a:schemeClr val="tx2"/>
                </a:solidFill>
              </a:rPr>
              <a:t> than </a:t>
            </a:r>
          </a:p>
          <a:p>
            <a:pPr algn="l"/>
            <a:r>
              <a:rPr lang="en-IN" sz="1400" dirty="0">
                <a:solidFill>
                  <a:schemeClr val="tx2"/>
                </a:solidFill>
              </a:rPr>
              <a:t>predecessor. Its extensible design makes it easy to implement </a:t>
            </a:r>
          </a:p>
          <a:p>
            <a:pPr algn="l"/>
            <a:r>
              <a:rPr lang="en-IN" sz="1400" dirty="0">
                <a:solidFill>
                  <a:schemeClr val="tx2"/>
                </a:solidFill>
              </a:rPr>
              <a:t>cutting-edge research projects without having to fork the entire codebase.</a:t>
            </a:r>
          </a:p>
          <a:p>
            <a:pPr marL="0" indent="0" algn="l">
              <a:buNone/>
            </a:pPr>
            <a:endParaRPr lang="en-IN" sz="1400" dirty="0">
              <a:solidFill>
                <a:schemeClr val="tx2"/>
              </a:solidFill>
            </a:endParaRPr>
          </a:p>
          <a:p>
            <a:pPr marL="0" indent="0" algn="l">
              <a:buNone/>
            </a:pPr>
            <a:r>
              <a:rPr lang="en-IN" sz="1400" b="1" dirty="0">
                <a:solidFill>
                  <a:schemeClr val="tx2"/>
                </a:solidFill>
              </a:rPr>
              <a:t>Outputs</a:t>
            </a:r>
          </a:p>
          <a:p>
            <a:pPr algn="l">
              <a:buFont typeface="Arial" panose="020B0604020202020204" pitchFamily="34" charset="0"/>
              <a:buChar char="•"/>
            </a:pPr>
            <a:r>
              <a:rPr lang="en-IN" sz="1400" dirty="0">
                <a:solidFill>
                  <a:schemeClr val="tx2"/>
                </a:solidFill>
              </a:rPr>
              <a:t> Class Label</a:t>
            </a:r>
          </a:p>
          <a:p>
            <a:pPr algn="l">
              <a:buFont typeface="Arial" panose="020B0604020202020204" pitchFamily="34" charset="0"/>
              <a:buChar char="•"/>
            </a:pPr>
            <a:r>
              <a:rPr lang="en-IN" sz="1400" dirty="0">
                <a:solidFill>
                  <a:schemeClr val="tx2"/>
                </a:solidFill>
              </a:rPr>
              <a:t> Prediction %</a:t>
            </a:r>
          </a:p>
          <a:p>
            <a:pPr algn="l">
              <a:buFont typeface="Arial" panose="020B0604020202020204" pitchFamily="34" charset="0"/>
              <a:buChar char="•"/>
            </a:pPr>
            <a:r>
              <a:rPr lang="en-IN" sz="1400" dirty="0">
                <a:solidFill>
                  <a:schemeClr val="tx2"/>
                </a:solidFill>
              </a:rPr>
              <a:t> Bounding box</a:t>
            </a:r>
          </a:p>
          <a:p>
            <a:pPr algn="l">
              <a:buFont typeface="Arial" panose="020B0604020202020204" pitchFamily="34" charset="0"/>
              <a:buChar char="•"/>
            </a:pPr>
            <a:r>
              <a:rPr lang="en-IN" sz="1400" dirty="0">
                <a:solidFill>
                  <a:schemeClr val="tx2"/>
                </a:solidFill>
              </a:rPr>
              <a:t> Segmented Masks</a:t>
            </a:r>
          </a:p>
          <a:p>
            <a:pPr algn="l">
              <a:buFont typeface="Arial" panose="020B0604020202020204" pitchFamily="34" charset="0"/>
              <a:buChar char="•"/>
            </a:pPr>
            <a:r>
              <a:rPr lang="en-IN" sz="1400" dirty="0">
                <a:solidFill>
                  <a:schemeClr val="tx2"/>
                </a:solidFill>
              </a:rPr>
              <a:t> Object bare skeleton</a:t>
            </a:r>
          </a:p>
          <a:p>
            <a:pPr algn="l">
              <a:spcAft>
                <a:spcPts val="600"/>
              </a:spcAft>
            </a:pPr>
            <a:endParaRPr lang="en-US" sz="1500" b="1" dirty="0">
              <a:solidFill>
                <a:schemeClr val="tx2"/>
              </a:solidFill>
            </a:endParaRPr>
          </a:p>
        </p:txBody>
      </p:sp>
      <p:pic>
        <p:nvPicPr>
          <p:cNvPr id="5" name="Picture 2" descr="Robotic Manipulation: Object detection and segmentation">
            <a:extLst>
              <a:ext uri="{FF2B5EF4-FFF2-40B4-BE49-F238E27FC236}">
                <a16:creationId xmlns:a16="http://schemas.microsoft.com/office/drawing/2014/main" id="{3EC8A561-5630-524D-AAC9-A6A5944F5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0913" y="2585162"/>
            <a:ext cx="5079125" cy="309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88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46890" y="374650"/>
            <a:ext cx="10195200" cy="533400"/>
          </a:xfrm>
        </p:spPr>
        <p:txBody>
          <a:bodyPr/>
          <a:lstStyle/>
          <a:p>
            <a:pPr>
              <a:lnSpc>
                <a:spcPct val="110000"/>
              </a:lnSpc>
              <a:spcAft>
                <a:spcPts val="600"/>
              </a:spcAft>
            </a:pPr>
            <a:r>
              <a:rPr lang="en-IN" dirty="0">
                <a:solidFill>
                  <a:schemeClr val="tx2"/>
                </a:solidFill>
              </a:rPr>
              <a:t>Tesseract OCR</a:t>
            </a:r>
            <a:endParaRPr lang="en-IN" sz="4400" dirty="0">
              <a:solidFill>
                <a:schemeClr val="tx2"/>
              </a:solidFill>
            </a:endParaRPr>
          </a:p>
        </p:txBody>
      </p:sp>
      <p:sp>
        <p:nvSpPr>
          <p:cNvPr id="4" name="TextBox 3">
            <a:extLst>
              <a:ext uri="{FF2B5EF4-FFF2-40B4-BE49-F238E27FC236}">
                <a16:creationId xmlns:a16="http://schemas.microsoft.com/office/drawing/2014/main" id="{6ECDA49F-CB68-A709-714F-4FF917DC1B0E}"/>
              </a:ext>
            </a:extLst>
          </p:cNvPr>
          <p:cNvSpPr txBox="1"/>
          <p:nvPr/>
        </p:nvSpPr>
        <p:spPr>
          <a:xfrm>
            <a:off x="342900" y="1257300"/>
            <a:ext cx="0" cy="0"/>
          </a:xfrm>
          <a:prstGeom prst="rect">
            <a:avLst/>
          </a:prstGeom>
        </p:spPr>
        <p:txBody>
          <a:bodyPr vert="horz" wrap="none" lIns="0" tIns="0" rIns="0" bIns="0" rtlCol="0" anchor="t" anchorCtr="0">
            <a:noAutofit/>
          </a:bodyPr>
          <a:lstStyle/>
          <a:p>
            <a:r>
              <a:rPr lang="en-IN" sz="1400" dirty="0">
                <a:solidFill>
                  <a:schemeClr val="tx2"/>
                </a:solidFill>
                <a:hlinkClick r:id="rId2">
                  <a:extLst>
                    <a:ext uri="{A12FA001-AC4F-418D-AE19-62706E023703}">
                      <ahyp:hlinkClr xmlns:ahyp="http://schemas.microsoft.com/office/drawing/2018/hyperlinkcolor" val="tx"/>
                    </a:ext>
                  </a:extLst>
                </a:hlinkClick>
              </a:rPr>
              <a:t>Tesseract</a:t>
            </a:r>
            <a:r>
              <a:rPr lang="en-IN" sz="1400" dirty="0">
                <a:solidFill>
                  <a:schemeClr val="tx2"/>
                </a:solidFill>
              </a:rPr>
              <a:t> is an open-source OCR engine developed primarily by HP and later managed by Google that recognizes more than </a:t>
            </a:r>
          </a:p>
          <a:p>
            <a:r>
              <a:rPr lang="en-IN" sz="1400" dirty="0">
                <a:solidFill>
                  <a:schemeClr val="tx2"/>
                </a:solidFill>
              </a:rPr>
              <a:t>100 languages, along with the support of ideographic and right-to-left languages. Also, we can train Tesseract to recognize other languages.</a:t>
            </a:r>
          </a:p>
          <a:p>
            <a:endParaRPr lang="en-IN" sz="1400" dirty="0">
              <a:solidFill>
                <a:schemeClr val="tx2"/>
              </a:solidFill>
            </a:endParaRPr>
          </a:p>
          <a:p>
            <a:r>
              <a:rPr lang="en-IN" sz="1400" dirty="0">
                <a:solidFill>
                  <a:schemeClr val="tx2"/>
                </a:solidFill>
              </a:rPr>
              <a:t>It contains two OCR engines for image processing and character recognition – a default LSTM (Long Short Term Memory) OCR engine </a:t>
            </a:r>
          </a:p>
          <a:p>
            <a:r>
              <a:rPr lang="en-IN" sz="1400" dirty="0">
                <a:solidFill>
                  <a:schemeClr val="tx2"/>
                </a:solidFill>
              </a:rPr>
              <a:t>and a legacy OCR engine that works by recognizing character patterns.</a:t>
            </a:r>
          </a:p>
          <a:p>
            <a:endParaRPr lang="en-IN" sz="1400" dirty="0">
              <a:solidFill>
                <a:schemeClr val="tx2"/>
              </a:solidFill>
            </a:endParaRPr>
          </a:p>
          <a:p>
            <a:r>
              <a:rPr lang="en-IN" sz="1400" dirty="0">
                <a:solidFill>
                  <a:schemeClr val="tx2"/>
                </a:solidFill>
              </a:rPr>
              <a:t>The OCR engine uses the </a:t>
            </a:r>
            <a:r>
              <a:rPr lang="en-IN" sz="1400" dirty="0">
                <a:solidFill>
                  <a:schemeClr val="tx2"/>
                </a:solidFill>
                <a:hlinkClick r:id="rId3">
                  <a:extLst>
                    <a:ext uri="{A12FA001-AC4F-418D-AE19-62706E023703}">
                      <ahyp:hlinkClr xmlns:ahyp="http://schemas.microsoft.com/office/drawing/2018/hyperlinkcolor" val="tx"/>
                    </a:ext>
                  </a:extLst>
                </a:hlinkClick>
              </a:rPr>
              <a:t>Leptonica library</a:t>
            </a:r>
            <a:r>
              <a:rPr lang="en-IN" sz="1400" dirty="0">
                <a:solidFill>
                  <a:schemeClr val="tx2"/>
                </a:solidFill>
              </a:rPr>
              <a:t> to open the images and supports various output formats like plain text, </a:t>
            </a:r>
          </a:p>
          <a:p>
            <a:r>
              <a:rPr lang="en-IN" sz="1400" dirty="0" err="1">
                <a:solidFill>
                  <a:schemeClr val="tx2"/>
                </a:solidFill>
              </a:rPr>
              <a:t>hOCR</a:t>
            </a:r>
            <a:r>
              <a:rPr lang="en-IN" sz="1400" dirty="0">
                <a:solidFill>
                  <a:schemeClr val="tx2"/>
                </a:solidFill>
              </a:rPr>
              <a:t> (HTML for OCR), PDF, and TSV.</a:t>
            </a:r>
          </a:p>
          <a:p>
            <a:endParaRPr lang="en-IN" sz="1400" dirty="0">
              <a:solidFill>
                <a:schemeClr val="tx2"/>
              </a:solidFill>
            </a:endParaRPr>
          </a:p>
          <a:p>
            <a:r>
              <a:rPr lang="en-IN" sz="1400" dirty="0">
                <a:solidFill>
                  <a:schemeClr val="tx2"/>
                </a:solidFill>
              </a:rPr>
              <a:t>First part is to read the image using OpenCV and then pass the </a:t>
            </a:r>
          </a:p>
          <a:p>
            <a:r>
              <a:rPr lang="en-IN" sz="1400" dirty="0">
                <a:solidFill>
                  <a:schemeClr val="tx2"/>
                </a:solidFill>
              </a:rPr>
              <a:t>image to </a:t>
            </a:r>
            <a:r>
              <a:rPr lang="en-IN" sz="1400" b="1" i="1" dirty="0" err="1">
                <a:solidFill>
                  <a:schemeClr val="tx2"/>
                </a:solidFill>
              </a:rPr>
              <a:t>image_to_string</a:t>
            </a:r>
            <a:r>
              <a:rPr lang="en-IN" sz="1400" dirty="0">
                <a:solidFill>
                  <a:schemeClr val="tx2"/>
                </a:solidFill>
              </a:rPr>
              <a:t>() or </a:t>
            </a:r>
            <a:r>
              <a:rPr lang="en-IN" sz="1400" b="1" i="1" dirty="0" err="1">
                <a:solidFill>
                  <a:schemeClr val="tx2"/>
                </a:solidFill>
              </a:rPr>
              <a:t>image_to_data</a:t>
            </a:r>
            <a:r>
              <a:rPr lang="en-IN" sz="1400" dirty="0">
                <a:solidFill>
                  <a:schemeClr val="tx2"/>
                </a:solidFill>
              </a:rPr>
              <a:t>() method of the </a:t>
            </a:r>
          </a:p>
          <a:p>
            <a:r>
              <a:rPr lang="en-IN" sz="1400" dirty="0" err="1">
                <a:solidFill>
                  <a:schemeClr val="tx2"/>
                </a:solidFill>
              </a:rPr>
              <a:t>pytesseract</a:t>
            </a:r>
            <a:r>
              <a:rPr lang="en-IN" sz="1400" dirty="0">
                <a:solidFill>
                  <a:schemeClr val="tx2"/>
                </a:solidFill>
              </a:rPr>
              <a:t> class along with the language (</a:t>
            </a:r>
            <a:r>
              <a:rPr lang="en-IN" sz="1400" dirty="0" err="1">
                <a:solidFill>
                  <a:schemeClr val="tx2"/>
                </a:solidFill>
              </a:rPr>
              <a:t>eng</a:t>
            </a:r>
            <a:r>
              <a:rPr lang="en-IN" sz="1400" dirty="0">
                <a:solidFill>
                  <a:schemeClr val="tx2"/>
                </a:solidFill>
              </a:rPr>
              <a:t>).</a:t>
            </a:r>
          </a:p>
          <a:p>
            <a:pPr indent="0">
              <a:buNone/>
            </a:pPr>
            <a:endParaRPr lang="en-IN" sz="1400" dirty="0">
              <a:solidFill>
                <a:schemeClr val="tx2"/>
              </a:solidFill>
            </a:endParaRPr>
          </a:p>
          <a:p>
            <a:pPr indent="0">
              <a:buNone/>
            </a:pPr>
            <a:endParaRPr lang="en-IN" sz="1400" dirty="0">
              <a:solidFill>
                <a:schemeClr val="tx2"/>
              </a:solidFill>
            </a:endParaRPr>
          </a:p>
          <a:p>
            <a:pPr indent="0">
              <a:buNone/>
            </a:pPr>
            <a:r>
              <a:rPr lang="en-US" sz="1400" b="1" dirty="0">
                <a:solidFill>
                  <a:schemeClr val="tx2"/>
                </a:solidFill>
              </a:rPr>
              <a:t>Operation Modes</a:t>
            </a:r>
          </a:p>
          <a:p>
            <a:pPr indent="0">
              <a:buNone/>
            </a:pPr>
            <a:endParaRPr lang="en-US" sz="1400" b="1" dirty="0">
              <a:solidFill>
                <a:schemeClr val="tx2"/>
              </a:solidFill>
            </a:endParaRPr>
          </a:p>
          <a:p>
            <a:pPr indent="0">
              <a:buNone/>
            </a:pPr>
            <a:r>
              <a:rPr lang="en-IN" sz="1400" dirty="0">
                <a:solidFill>
                  <a:schemeClr val="tx2"/>
                </a:solidFill>
              </a:rPr>
              <a:t>0 Legacy engine only. </a:t>
            </a:r>
          </a:p>
          <a:p>
            <a:pPr indent="0">
              <a:buNone/>
            </a:pPr>
            <a:r>
              <a:rPr lang="en-IN" sz="1400" dirty="0">
                <a:solidFill>
                  <a:schemeClr val="tx2"/>
                </a:solidFill>
              </a:rPr>
              <a:t>1 Neural nets LSTM engine only. </a:t>
            </a:r>
          </a:p>
          <a:p>
            <a:pPr indent="0">
              <a:buNone/>
            </a:pPr>
            <a:r>
              <a:rPr lang="en-IN" sz="1400" dirty="0">
                <a:solidFill>
                  <a:schemeClr val="tx2"/>
                </a:solidFill>
              </a:rPr>
              <a:t>2 Legacy + LSTM engines. </a:t>
            </a:r>
          </a:p>
          <a:p>
            <a:pPr indent="0">
              <a:buNone/>
            </a:pPr>
            <a:r>
              <a:rPr lang="en-IN" sz="1400" dirty="0">
                <a:solidFill>
                  <a:schemeClr val="tx2"/>
                </a:solidFill>
              </a:rPr>
              <a:t>3 Default, based on what is available.</a:t>
            </a:r>
            <a:endParaRPr lang="en-US" sz="1400" dirty="0">
              <a:solidFill>
                <a:schemeClr val="tx2"/>
              </a:solidFill>
            </a:endParaRPr>
          </a:p>
        </p:txBody>
      </p:sp>
      <p:pic>
        <p:nvPicPr>
          <p:cNvPr id="5" name="Picture 2" descr="Tesseract OCR in Python with Pytesseract &amp; OpenCV">
            <a:extLst>
              <a:ext uri="{FF2B5EF4-FFF2-40B4-BE49-F238E27FC236}">
                <a16:creationId xmlns:a16="http://schemas.microsoft.com/office/drawing/2014/main" id="{ED43F78B-4C0C-4F1D-1A43-422395206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1852" y="3051810"/>
            <a:ext cx="6069523" cy="29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5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46890" y="374650"/>
            <a:ext cx="10195200" cy="533400"/>
          </a:xfrm>
        </p:spPr>
        <p:txBody>
          <a:bodyPr/>
          <a:lstStyle/>
          <a:p>
            <a:pPr>
              <a:lnSpc>
                <a:spcPct val="110000"/>
              </a:lnSpc>
              <a:spcAft>
                <a:spcPts val="600"/>
              </a:spcAft>
            </a:pPr>
            <a:r>
              <a:rPr lang="en-IN" dirty="0">
                <a:solidFill>
                  <a:schemeClr val="tx2"/>
                </a:solidFill>
              </a:rPr>
              <a:t>Pretrained  BERT</a:t>
            </a:r>
            <a:endParaRPr lang="en-IN" sz="4400" dirty="0">
              <a:solidFill>
                <a:schemeClr val="tx2"/>
              </a:solidFill>
            </a:endParaRPr>
          </a:p>
        </p:txBody>
      </p:sp>
      <p:sp>
        <p:nvSpPr>
          <p:cNvPr id="4" name="TextBox 3">
            <a:extLst>
              <a:ext uri="{FF2B5EF4-FFF2-40B4-BE49-F238E27FC236}">
                <a16:creationId xmlns:a16="http://schemas.microsoft.com/office/drawing/2014/main" id="{6ECDA49F-CB68-A709-714F-4FF917DC1B0E}"/>
              </a:ext>
            </a:extLst>
          </p:cNvPr>
          <p:cNvSpPr txBox="1"/>
          <p:nvPr/>
        </p:nvSpPr>
        <p:spPr>
          <a:xfrm>
            <a:off x="342900" y="1257300"/>
            <a:ext cx="0" cy="0"/>
          </a:xfrm>
          <a:prstGeom prst="rect">
            <a:avLst/>
          </a:prstGeom>
        </p:spPr>
        <p:txBody>
          <a:bodyPr vert="horz" wrap="none" lIns="0" tIns="0" rIns="0" bIns="0" rtlCol="0" anchor="t" anchorCtr="0">
            <a:noAutofit/>
          </a:bodyPr>
          <a:lstStyle/>
          <a:p>
            <a:r>
              <a:rPr lang="en-IN" sz="1400" dirty="0">
                <a:solidFill>
                  <a:schemeClr val="tx2"/>
                </a:solidFill>
              </a:rPr>
              <a:t>BERT is a transformers model pretrained on a large corpus of English data in a self-supervised fashion. </a:t>
            </a:r>
          </a:p>
          <a:p>
            <a:r>
              <a:rPr lang="en-IN" sz="1400" dirty="0">
                <a:solidFill>
                  <a:schemeClr val="tx2"/>
                </a:solidFill>
              </a:rPr>
              <a:t>This means it was pretrained on the raw texts only, with no humans labelling them in any way with an </a:t>
            </a:r>
          </a:p>
          <a:p>
            <a:r>
              <a:rPr lang="en-IN" sz="1400" dirty="0">
                <a:solidFill>
                  <a:schemeClr val="tx2"/>
                </a:solidFill>
              </a:rPr>
              <a:t>automatic process to generate inputs and labels from those texts.</a:t>
            </a:r>
          </a:p>
          <a:p>
            <a:endParaRPr lang="en-IN" sz="1400" dirty="0">
              <a:solidFill>
                <a:schemeClr val="tx2"/>
              </a:solidFill>
            </a:endParaRPr>
          </a:p>
          <a:p>
            <a:r>
              <a:rPr lang="en-IN" sz="1400" b="1" dirty="0">
                <a:solidFill>
                  <a:schemeClr val="tx2"/>
                </a:solidFill>
              </a:rPr>
              <a:t>Masked language </a:t>
            </a:r>
            <a:r>
              <a:rPr lang="en-IN" sz="1400" b="1" dirty="0" err="1">
                <a:solidFill>
                  <a:schemeClr val="tx2"/>
                </a:solidFill>
              </a:rPr>
              <a:t>modeling</a:t>
            </a:r>
            <a:r>
              <a:rPr lang="en-IN" sz="1400" b="1" dirty="0">
                <a:solidFill>
                  <a:schemeClr val="tx2"/>
                </a:solidFill>
              </a:rPr>
              <a:t> (MLM): </a:t>
            </a:r>
          </a:p>
          <a:p>
            <a:endParaRPr lang="en-IN" sz="1400" dirty="0">
              <a:solidFill>
                <a:schemeClr val="tx2"/>
              </a:solidFill>
            </a:endParaRPr>
          </a:p>
          <a:p>
            <a:pPr indent="0">
              <a:lnSpc>
                <a:spcPts val="590"/>
              </a:lnSpc>
              <a:buNone/>
            </a:pPr>
            <a:r>
              <a:rPr lang="en-IN" sz="1400" dirty="0">
                <a:solidFill>
                  <a:schemeClr val="tx2"/>
                </a:solidFill>
              </a:rPr>
              <a:t>Taking a sentence, the model randomly masks 15% of the words in the  </a:t>
            </a: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pPr indent="0">
              <a:lnSpc>
                <a:spcPts val="0"/>
              </a:lnSpc>
              <a:buNone/>
            </a:pPr>
            <a:endParaRPr lang="en-IN" sz="1400" dirty="0">
              <a:solidFill>
                <a:schemeClr val="tx2"/>
              </a:solidFill>
            </a:endParaRPr>
          </a:p>
          <a:p>
            <a:pPr indent="0">
              <a:lnSpc>
                <a:spcPts val="590"/>
              </a:lnSpc>
              <a:buNone/>
            </a:pPr>
            <a:r>
              <a:rPr lang="en-IN" sz="1400" dirty="0">
                <a:solidFill>
                  <a:schemeClr val="tx2"/>
                </a:solidFill>
              </a:rPr>
              <a:t>input then run the entire masked sentence through the model and it </a:t>
            </a: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pPr indent="0">
              <a:lnSpc>
                <a:spcPts val="0"/>
              </a:lnSpc>
              <a:buNone/>
            </a:pPr>
            <a:endParaRPr lang="en-IN" sz="1400" dirty="0">
              <a:solidFill>
                <a:schemeClr val="tx2"/>
              </a:solidFill>
            </a:endParaRPr>
          </a:p>
          <a:p>
            <a:pPr indent="0">
              <a:lnSpc>
                <a:spcPts val="0"/>
              </a:lnSpc>
              <a:buNone/>
            </a:pPr>
            <a:r>
              <a:rPr lang="en-IN" sz="1400" dirty="0">
                <a:solidFill>
                  <a:schemeClr val="tx2"/>
                </a:solidFill>
              </a:rPr>
              <a:t>has to predict the masked words. </a:t>
            </a: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r>
              <a:rPr lang="en-IN" sz="1400" b="1" dirty="0">
                <a:solidFill>
                  <a:schemeClr val="tx2"/>
                </a:solidFill>
              </a:rPr>
              <a:t>Next sentence prediction (NSP): </a:t>
            </a:r>
          </a:p>
          <a:p>
            <a:endParaRPr lang="en-IN" sz="1400" dirty="0">
              <a:solidFill>
                <a:schemeClr val="tx2"/>
              </a:solidFill>
            </a:endParaRPr>
          </a:p>
          <a:p>
            <a:pPr indent="0">
              <a:lnSpc>
                <a:spcPts val="590"/>
              </a:lnSpc>
              <a:buNone/>
            </a:pPr>
            <a:r>
              <a:rPr lang="en-IN" sz="1400" dirty="0">
                <a:solidFill>
                  <a:schemeClr val="tx2"/>
                </a:solidFill>
              </a:rPr>
              <a:t>The models concatenates two masked sentences as inputs during pretraining. </a:t>
            </a: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pPr indent="0">
              <a:lnSpc>
                <a:spcPts val="590"/>
              </a:lnSpc>
              <a:buNone/>
            </a:pPr>
            <a:r>
              <a:rPr lang="en-IN" sz="1400" dirty="0">
                <a:solidFill>
                  <a:schemeClr val="tx2"/>
                </a:solidFill>
              </a:rPr>
              <a:t>Sometimes they correspond to sentences that were next to each other in the </a:t>
            </a: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pPr indent="0">
              <a:lnSpc>
                <a:spcPts val="590"/>
              </a:lnSpc>
              <a:buNone/>
            </a:pPr>
            <a:r>
              <a:rPr lang="en-IN" sz="1400" dirty="0">
                <a:solidFill>
                  <a:schemeClr val="tx2"/>
                </a:solidFill>
              </a:rPr>
              <a:t>original text, sometimes not. The model then has to predict if the two </a:t>
            </a: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pPr indent="0">
              <a:lnSpc>
                <a:spcPts val="590"/>
              </a:lnSpc>
              <a:buNone/>
            </a:pPr>
            <a:r>
              <a:rPr lang="en-IN" sz="1400" dirty="0">
                <a:solidFill>
                  <a:schemeClr val="tx2"/>
                </a:solidFill>
              </a:rPr>
              <a:t>sentences were following each other or not.</a:t>
            </a: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pPr indent="0">
              <a:lnSpc>
                <a:spcPts val="590"/>
              </a:lnSpc>
              <a:buNone/>
            </a:pPr>
            <a:endParaRPr lang="en-IN" sz="1400" dirty="0">
              <a:solidFill>
                <a:schemeClr val="tx2"/>
              </a:solidFill>
            </a:endParaRPr>
          </a:p>
          <a:p>
            <a:pPr>
              <a:lnSpc>
                <a:spcPts val="590"/>
              </a:lnSpc>
            </a:pPr>
            <a:r>
              <a:rPr lang="en-IN" sz="1400" dirty="0">
                <a:solidFill>
                  <a:schemeClr val="tx2"/>
                </a:solidFill>
              </a:rPr>
              <a:t>This way, the model learns an inner representation of the English language </a:t>
            </a:r>
          </a:p>
          <a:p>
            <a:pPr>
              <a:lnSpc>
                <a:spcPts val="590"/>
              </a:lnSpc>
            </a:pPr>
            <a:endParaRPr lang="en-IN" sz="1400" dirty="0">
              <a:solidFill>
                <a:schemeClr val="tx2"/>
              </a:solidFill>
            </a:endParaRPr>
          </a:p>
          <a:p>
            <a:pPr>
              <a:lnSpc>
                <a:spcPts val="590"/>
              </a:lnSpc>
            </a:pPr>
            <a:endParaRPr lang="en-IN" sz="1400" dirty="0">
              <a:solidFill>
                <a:schemeClr val="tx2"/>
              </a:solidFill>
            </a:endParaRPr>
          </a:p>
          <a:p>
            <a:pPr indent="0">
              <a:lnSpc>
                <a:spcPts val="590"/>
              </a:lnSpc>
              <a:buNone/>
            </a:pPr>
            <a:r>
              <a:rPr lang="en-IN" sz="1400" dirty="0">
                <a:solidFill>
                  <a:schemeClr val="tx2"/>
                </a:solidFill>
              </a:rPr>
              <a:t>that can then be used to extract features useful for downstream tasks. </a:t>
            </a:r>
          </a:p>
          <a:p>
            <a:endParaRPr lang="en-IN" sz="1400" dirty="0">
              <a:solidFill>
                <a:schemeClr val="tx2"/>
              </a:solidFill>
            </a:endParaRPr>
          </a:p>
          <a:p>
            <a:r>
              <a:rPr lang="en-IN" sz="1400" dirty="0">
                <a:solidFill>
                  <a:schemeClr val="tx2"/>
                </a:solidFill>
              </a:rPr>
              <a:t>A standard classifier uses the features produced by the BERT model as as inputs.</a:t>
            </a:r>
          </a:p>
          <a:p>
            <a:endParaRPr lang="en-US" sz="1400" dirty="0"/>
          </a:p>
        </p:txBody>
      </p:sp>
      <p:pic>
        <p:nvPicPr>
          <p:cNvPr id="3" name="Picture 2" descr="Bert-text-classification-kaggle">
            <a:extLst>
              <a:ext uri="{FF2B5EF4-FFF2-40B4-BE49-F238E27FC236}">
                <a16:creationId xmlns:a16="http://schemas.microsoft.com/office/drawing/2014/main" id="{31E0624A-6A97-79C7-8FA5-098DA254C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190" y="1833183"/>
            <a:ext cx="5116980" cy="409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395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Dataset</a:t>
            </a:r>
          </a:p>
        </p:txBody>
      </p:sp>
      <p:pic>
        <p:nvPicPr>
          <p:cNvPr id="4098" name="Picture 2" descr="Evaluation Datasets &#10;PubLayNet &#10;58,353 docs &#10;FUNSD &#10;C O s a .NGTOS a BURLING &#10;199 docs &#10;DocBank &#10;500,000 docs ">
            <a:extLst>
              <a:ext uri="{FF2B5EF4-FFF2-40B4-BE49-F238E27FC236}">
                <a16:creationId xmlns:a16="http://schemas.microsoft.com/office/drawing/2014/main" id="{D25FEBCB-FA21-F4E8-6165-13DD8BB938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3" t="20042" r="2337" b="2356"/>
          <a:stretch/>
        </p:blipFill>
        <p:spPr bwMode="auto">
          <a:xfrm>
            <a:off x="695957" y="930204"/>
            <a:ext cx="10952704" cy="4997591"/>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Badge Tick1 with solid fill">
            <a:extLst>
              <a:ext uri="{FF2B5EF4-FFF2-40B4-BE49-F238E27FC236}">
                <a16:creationId xmlns:a16="http://schemas.microsoft.com/office/drawing/2014/main" id="{24058D64-A0AE-5A15-7264-DBD0149AB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8565" y="525730"/>
            <a:ext cx="914400" cy="914400"/>
          </a:xfrm>
          <a:prstGeom prst="rect">
            <a:avLst/>
          </a:prstGeom>
        </p:spPr>
      </p:pic>
      <p:pic>
        <p:nvPicPr>
          <p:cNvPr id="5" name="Graphic 4" descr="Badge Tick1 with solid fill">
            <a:extLst>
              <a:ext uri="{FF2B5EF4-FFF2-40B4-BE49-F238E27FC236}">
                <a16:creationId xmlns:a16="http://schemas.microsoft.com/office/drawing/2014/main" id="{D191EFE8-CC03-ACA8-D0F6-5D82C9866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4261" y="525730"/>
            <a:ext cx="914400" cy="914400"/>
          </a:xfrm>
          <a:prstGeom prst="rect">
            <a:avLst/>
          </a:prstGeom>
        </p:spPr>
      </p:pic>
    </p:spTree>
    <p:extLst>
      <p:ext uri="{BB962C8B-B14F-4D97-AF65-F5344CB8AC3E}">
        <p14:creationId xmlns:p14="http://schemas.microsoft.com/office/powerpoint/2010/main" val="2690018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Graph Convolutional Networks - GCN</a:t>
            </a:r>
          </a:p>
        </p:txBody>
      </p:sp>
      <p:pic>
        <p:nvPicPr>
          <p:cNvPr id="3" name="Picture 2">
            <a:extLst>
              <a:ext uri="{FF2B5EF4-FFF2-40B4-BE49-F238E27FC236}">
                <a16:creationId xmlns:a16="http://schemas.microsoft.com/office/drawing/2014/main" id="{5A642C6F-8990-3D61-EFC0-2CEA115FA513}"/>
              </a:ext>
            </a:extLst>
          </p:cNvPr>
          <p:cNvPicPr>
            <a:picLocks noChangeAspect="1"/>
          </p:cNvPicPr>
          <p:nvPr/>
        </p:nvPicPr>
        <p:blipFill>
          <a:blip r:embed="rId2"/>
          <a:stretch>
            <a:fillRect/>
          </a:stretch>
        </p:blipFill>
        <p:spPr>
          <a:xfrm>
            <a:off x="6096000" y="654778"/>
            <a:ext cx="5624052" cy="2706169"/>
          </a:xfrm>
          <a:prstGeom prst="rect">
            <a:avLst/>
          </a:prstGeom>
        </p:spPr>
      </p:pic>
      <p:pic>
        <p:nvPicPr>
          <p:cNvPr id="6" name="Picture 5">
            <a:extLst>
              <a:ext uri="{FF2B5EF4-FFF2-40B4-BE49-F238E27FC236}">
                <a16:creationId xmlns:a16="http://schemas.microsoft.com/office/drawing/2014/main" id="{534BD60E-482E-2CF9-2365-56D9BFCB0C38}"/>
              </a:ext>
            </a:extLst>
          </p:cNvPr>
          <p:cNvPicPr>
            <a:picLocks noChangeAspect="1"/>
          </p:cNvPicPr>
          <p:nvPr/>
        </p:nvPicPr>
        <p:blipFill>
          <a:blip r:embed="rId3"/>
          <a:stretch>
            <a:fillRect/>
          </a:stretch>
        </p:blipFill>
        <p:spPr>
          <a:xfrm>
            <a:off x="2003321" y="3543582"/>
            <a:ext cx="3207774" cy="1569954"/>
          </a:xfrm>
          <a:prstGeom prst="rect">
            <a:avLst/>
          </a:prstGeom>
        </p:spPr>
      </p:pic>
      <p:pic>
        <p:nvPicPr>
          <p:cNvPr id="8" name="Picture 7">
            <a:extLst>
              <a:ext uri="{FF2B5EF4-FFF2-40B4-BE49-F238E27FC236}">
                <a16:creationId xmlns:a16="http://schemas.microsoft.com/office/drawing/2014/main" id="{B249178A-F318-C3EF-E9D1-3B9ED960E307}"/>
              </a:ext>
            </a:extLst>
          </p:cNvPr>
          <p:cNvPicPr>
            <a:picLocks noChangeAspect="1"/>
          </p:cNvPicPr>
          <p:nvPr/>
        </p:nvPicPr>
        <p:blipFill>
          <a:blip r:embed="rId4"/>
          <a:stretch>
            <a:fillRect/>
          </a:stretch>
        </p:blipFill>
        <p:spPr>
          <a:xfrm>
            <a:off x="6980907" y="3360947"/>
            <a:ext cx="3971365" cy="2502125"/>
          </a:xfrm>
          <a:prstGeom prst="rect">
            <a:avLst/>
          </a:prstGeom>
        </p:spPr>
      </p:pic>
      <p:sp>
        <p:nvSpPr>
          <p:cNvPr id="11" name="TextBox 10">
            <a:extLst>
              <a:ext uri="{FF2B5EF4-FFF2-40B4-BE49-F238E27FC236}">
                <a16:creationId xmlns:a16="http://schemas.microsoft.com/office/drawing/2014/main" id="{A2800F6C-E997-E827-BF3B-741CF2C416E3}"/>
              </a:ext>
            </a:extLst>
          </p:cNvPr>
          <p:cNvSpPr txBox="1"/>
          <p:nvPr/>
        </p:nvSpPr>
        <p:spPr>
          <a:xfrm>
            <a:off x="265901" y="893305"/>
            <a:ext cx="6096000" cy="2308324"/>
          </a:xfrm>
          <a:prstGeom prst="rect">
            <a:avLst/>
          </a:prstGeom>
          <a:noFill/>
        </p:spPr>
        <p:txBody>
          <a:bodyPr wrap="square">
            <a:spAutoFit/>
          </a:bodyPr>
          <a:lstStyle/>
          <a:p>
            <a:r>
              <a:rPr lang="en-IN" sz="1400" dirty="0">
                <a:solidFill>
                  <a:schemeClr val="tx2"/>
                </a:solidFill>
                <a:hlinkClick r:id="rId5">
                  <a:extLst>
                    <a:ext uri="{A12FA001-AC4F-418D-AE19-62706E023703}">
                      <ahyp:hlinkClr xmlns:ahyp="http://schemas.microsoft.com/office/drawing/2018/hyperlinkcolor" val="tx"/>
                    </a:ext>
                  </a:extLst>
                </a:hlinkClick>
              </a:rPr>
              <a:t>Graphs</a:t>
            </a:r>
            <a:r>
              <a:rPr lang="en-IN" sz="1400" dirty="0">
                <a:solidFill>
                  <a:schemeClr val="tx2"/>
                </a:solidFill>
              </a:rPr>
              <a:t> are among the most versatile data structures, thanks to their great expressive power. Used typically to extract and predict information on data lying on graphs, to model complex elements and their relations. Here are just some examples.</a:t>
            </a:r>
          </a:p>
          <a:p>
            <a:endParaRPr lang="en-IN" sz="1400" dirty="0">
              <a:solidFill>
                <a:schemeClr val="tx2"/>
              </a:solidFill>
            </a:endParaRPr>
          </a:p>
          <a:p>
            <a:pPr>
              <a:buFont typeface="Arial" panose="020B0604020202020204" pitchFamily="34" charset="0"/>
              <a:buChar char="•"/>
            </a:pPr>
            <a:r>
              <a:rPr lang="en-IN" sz="1200" dirty="0">
                <a:solidFill>
                  <a:schemeClr val="tx2"/>
                </a:solidFill>
                <a:hlinkClick r:id="rId6">
                  <a:extLst>
                    <a:ext uri="{A12FA001-AC4F-418D-AE19-62706E023703}">
                      <ahyp:hlinkClr xmlns:ahyp="http://schemas.microsoft.com/office/drawing/2018/hyperlinkcolor" val="tx"/>
                    </a:ext>
                  </a:extLst>
                </a:hlinkClick>
              </a:rPr>
              <a:t>Traffic patterns forecasting on road networks</a:t>
            </a:r>
            <a:endParaRPr lang="en-IN" sz="1200" dirty="0">
              <a:solidFill>
                <a:schemeClr val="tx2"/>
              </a:solidFill>
            </a:endParaRPr>
          </a:p>
          <a:p>
            <a:pPr>
              <a:buFont typeface="Arial" panose="020B0604020202020204" pitchFamily="34" charset="0"/>
              <a:buChar char="•"/>
            </a:pPr>
            <a:r>
              <a:rPr lang="en-IN" sz="1200" dirty="0">
                <a:solidFill>
                  <a:schemeClr val="tx2"/>
                </a:solidFill>
                <a:hlinkClick r:id="rId7">
                  <a:extLst>
                    <a:ext uri="{A12FA001-AC4F-418D-AE19-62706E023703}">
                      <ahyp:hlinkClr xmlns:ahyp="http://schemas.microsoft.com/office/drawing/2018/hyperlinkcolor" val="tx"/>
                    </a:ext>
                  </a:extLst>
                </a:hlinkClick>
              </a:rPr>
              <a:t>Inferring missing information in a Knowledge Graph</a:t>
            </a:r>
            <a:endParaRPr lang="en-IN" sz="1200" dirty="0">
              <a:solidFill>
                <a:schemeClr val="tx2"/>
              </a:solidFill>
            </a:endParaRPr>
          </a:p>
          <a:p>
            <a:pPr>
              <a:buFont typeface="Arial" panose="020B0604020202020204" pitchFamily="34" charset="0"/>
              <a:buChar char="•"/>
            </a:pPr>
            <a:r>
              <a:rPr lang="en-IN" sz="1200" dirty="0">
                <a:solidFill>
                  <a:schemeClr val="tx2"/>
                </a:solidFill>
                <a:hlinkClick r:id="rId8">
                  <a:extLst>
                    <a:ext uri="{A12FA001-AC4F-418D-AE19-62706E023703}">
                      <ahyp:hlinkClr xmlns:ahyp="http://schemas.microsoft.com/office/drawing/2018/hyperlinkcolor" val="tx"/>
                    </a:ext>
                  </a:extLst>
                </a:hlinkClick>
              </a:rPr>
              <a:t>Predicting protein interactions for drug discovery</a:t>
            </a:r>
            <a:endParaRPr lang="en-IN" sz="1200" dirty="0">
              <a:solidFill>
                <a:schemeClr val="tx2"/>
              </a:solidFill>
            </a:endParaRPr>
          </a:p>
          <a:p>
            <a:pPr>
              <a:buFont typeface="Arial" panose="020B0604020202020204" pitchFamily="34" charset="0"/>
              <a:buChar char="•"/>
            </a:pPr>
            <a:r>
              <a:rPr lang="en-IN" sz="1200" dirty="0">
                <a:solidFill>
                  <a:schemeClr val="tx2"/>
                </a:solidFill>
                <a:hlinkClick r:id="rId9">
                  <a:extLst>
                    <a:ext uri="{A12FA001-AC4F-418D-AE19-62706E023703}">
                      <ahyp:hlinkClr xmlns:ahyp="http://schemas.microsoft.com/office/drawing/2018/hyperlinkcolor" val="tx"/>
                    </a:ext>
                  </a:extLst>
                </a:hlinkClick>
              </a:rPr>
              <a:t>Recommender systems based on social networks data</a:t>
            </a:r>
            <a:endParaRPr lang="en-IN" sz="1200" dirty="0">
              <a:solidFill>
                <a:schemeClr val="tx2"/>
              </a:solidFill>
            </a:endParaRPr>
          </a:p>
          <a:p>
            <a:pPr>
              <a:buFont typeface="Arial" panose="020B0604020202020204" pitchFamily="34" charset="0"/>
              <a:buChar char="•"/>
            </a:pPr>
            <a:endParaRPr lang="en-IN" sz="1200" dirty="0">
              <a:solidFill>
                <a:schemeClr val="tx2"/>
              </a:solidFill>
            </a:endParaRPr>
          </a:p>
          <a:p>
            <a:r>
              <a:rPr lang="en-IN" sz="1400" dirty="0">
                <a:solidFill>
                  <a:schemeClr val="tx2"/>
                </a:solidFill>
              </a:rPr>
              <a:t>Graph data are non-structured and non-Euclidean</a:t>
            </a:r>
          </a:p>
        </p:txBody>
      </p:sp>
    </p:spTree>
    <p:extLst>
      <p:ext uri="{BB962C8B-B14F-4D97-AF65-F5344CB8AC3E}">
        <p14:creationId xmlns:p14="http://schemas.microsoft.com/office/powerpoint/2010/main" val="2824095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Graph Convolutional Networks – GCN (contd.)</a:t>
            </a:r>
          </a:p>
        </p:txBody>
      </p:sp>
      <p:pic>
        <p:nvPicPr>
          <p:cNvPr id="9" name="Picture 8">
            <a:extLst>
              <a:ext uri="{FF2B5EF4-FFF2-40B4-BE49-F238E27FC236}">
                <a16:creationId xmlns:a16="http://schemas.microsoft.com/office/drawing/2014/main" id="{0979C0F5-C07A-38BF-FC92-4AE1EB2F92F7}"/>
              </a:ext>
            </a:extLst>
          </p:cNvPr>
          <p:cNvPicPr>
            <a:picLocks noChangeAspect="1"/>
          </p:cNvPicPr>
          <p:nvPr/>
        </p:nvPicPr>
        <p:blipFill>
          <a:blip r:embed="rId2"/>
          <a:stretch>
            <a:fillRect/>
          </a:stretch>
        </p:blipFill>
        <p:spPr>
          <a:xfrm>
            <a:off x="6641181" y="1671483"/>
            <a:ext cx="4954668" cy="3293807"/>
          </a:xfrm>
          <a:prstGeom prst="rect">
            <a:avLst/>
          </a:prstGeom>
        </p:spPr>
      </p:pic>
      <p:pic>
        <p:nvPicPr>
          <p:cNvPr id="4" name="Picture 3">
            <a:extLst>
              <a:ext uri="{FF2B5EF4-FFF2-40B4-BE49-F238E27FC236}">
                <a16:creationId xmlns:a16="http://schemas.microsoft.com/office/drawing/2014/main" id="{4674B275-A36C-5086-8444-EB09BB9036C0}"/>
              </a:ext>
            </a:extLst>
          </p:cNvPr>
          <p:cNvPicPr>
            <a:picLocks noChangeAspect="1"/>
          </p:cNvPicPr>
          <p:nvPr/>
        </p:nvPicPr>
        <p:blipFill>
          <a:blip r:embed="rId3"/>
          <a:stretch>
            <a:fillRect/>
          </a:stretch>
        </p:blipFill>
        <p:spPr>
          <a:xfrm>
            <a:off x="338148" y="1671483"/>
            <a:ext cx="6042987" cy="3293807"/>
          </a:xfrm>
          <a:prstGeom prst="rect">
            <a:avLst/>
          </a:prstGeom>
        </p:spPr>
      </p:pic>
    </p:spTree>
    <p:extLst>
      <p:ext uri="{BB962C8B-B14F-4D97-AF65-F5344CB8AC3E}">
        <p14:creationId xmlns:p14="http://schemas.microsoft.com/office/powerpoint/2010/main" val="3479459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err="1"/>
              <a:t>DocGCN</a:t>
            </a:r>
            <a:r>
              <a:rPr lang="en-GB" dirty="0"/>
              <a:t> : </a:t>
            </a:r>
            <a:br>
              <a:rPr lang="en-GB" dirty="0"/>
            </a:br>
            <a:r>
              <a:rPr lang="en-GB" dirty="0"/>
              <a:t>Code Overview</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04</a:t>
            </a:r>
          </a:p>
        </p:txBody>
      </p:sp>
    </p:spTree>
    <p:extLst>
      <p:ext uri="{BB962C8B-B14F-4D97-AF65-F5344CB8AC3E}">
        <p14:creationId xmlns:p14="http://schemas.microsoft.com/office/powerpoint/2010/main" val="2768156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a:t>01</a:t>
            </a:r>
          </a:p>
        </p:txBody>
      </p:sp>
    </p:spTree>
    <p:extLst>
      <p:ext uri="{BB962C8B-B14F-4D97-AF65-F5344CB8AC3E}">
        <p14:creationId xmlns:p14="http://schemas.microsoft.com/office/powerpoint/2010/main" val="891725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Code Overview</a:t>
            </a:r>
            <a:br>
              <a:rPr lang="en-GB" dirty="0"/>
            </a:br>
            <a:br>
              <a:rPr lang="en-GB" dirty="0"/>
            </a:b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978734"/>
            <a:ext cx="10093670" cy="1538883"/>
          </a:xfrm>
          <a:prstGeom prst="rect">
            <a:avLst/>
          </a:prstGeom>
          <a:noFill/>
        </p:spPr>
        <p:txBody>
          <a:bodyPr wrap="square" lIns="0" tIns="0" rIns="0" bIns="0" rtlCol="0">
            <a:spAutoFit/>
          </a:bodyPr>
          <a:lstStyle/>
          <a:p>
            <a:pPr>
              <a:spcAft>
                <a:spcPts val="600"/>
              </a:spcAft>
            </a:pPr>
            <a:endParaRPr lang="en-GB" sz="1600" b="1" dirty="0">
              <a:solidFill>
                <a:schemeClr val="tx2"/>
              </a:solidFill>
            </a:endParaRPr>
          </a:p>
          <a:p>
            <a:pPr>
              <a:spcAft>
                <a:spcPts val="600"/>
              </a:spcAft>
            </a:pPr>
            <a:r>
              <a:rPr lang="en-GB" sz="1600" b="1" dirty="0">
                <a:solidFill>
                  <a:schemeClr val="tx2"/>
                </a:solidFill>
              </a:rPr>
              <a:t>Azure </a:t>
            </a:r>
            <a:r>
              <a:rPr lang="en-GB" sz="1600" b="1" dirty="0" err="1">
                <a:solidFill>
                  <a:schemeClr val="tx2"/>
                </a:solidFill>
              </a:rPr>
              <a:t>Devops</a:t>
            </a:r>
            <a:r>
              <a:rPr lang="en-GB" sz="1600" b="1" dirty="0">
                <a:solidFill>
                  <a:schemeClr val="tx2"/>
                </a:solidFill>
              </a:rPr>
              <a:t> :</a:t>
            </a:r>
          </a:p>
          <a:p>
            <a:pPr>
              <a:spcAft>
                <a:spcPts val="600"/>
              </a:spcAft>
            </a:pPr>
            <a:r>
              <a:rPr lang="en-IN" sz="1600" dirty="0">
                <a:hlinkClick r:id="rId2"/>
              </a:rPr>
              <a:t>kit-docgcn-layout-segment-classifier - Repos (azure.com)</a:t>
            </a:r>
            <a:endParaRPr lang="en-GB" sz="1600" b="1" dirty="0">
              <a:solidFill>
                <a:schemeClr val="tx2"/>
              </a:solidFill>
            </a:endParaRPr>
          </a:p>
          <a:p>
            <a:pPr>
              <a:spcAft>
                <a:spcPts val="600"/>
              </a:spcAft>
            </a:pPr>
            <a:endParaRPr lang="en-GB" sz="1600" b="1" dirty="0">
              <a:solidFill>
                <a:schemeClr val="tx2"/>
              </a:solidFill>
            </a:endParaRPr>
          </a:p>
          <a:p>
            <a:pPr>
              <a:spcAft>
                <a:spcPts val="600"/>
              </a:spcAft>
            </a:pPr>
            <a:endParaRPr lang="en-GB" sz="1600" b="1" dirty="0">
              <a:solidFill>
                <a:schemeClr val="tx2"/>
              </a:solidFill>
            </a:endParaRPr>
          </a:p>
        </p:txBody>
      </p:sp>
    </p:spTree>
    <p:extLst>
      <p:ext uri="{BB962C8B-B14F-4D97-AF65-F5344CB8AC3E}">
        <p14:creationId xmlns:p14="http://schemas.microsoft.com/office/powerpoint/2010/main" val="3966051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err="1"/>
              <a:t>DocGCN</a:t>
            </a:r>
            <a:r>
              <a:rPr lang="en-GB" dirty="0"/>
              <a:t> : </a:t>
            </a:r>
            <a:br>
              <a:rPr lang="en-GB" dirty="0"/>
            </a:br>
            <a:r>
              <a:rPr lang="en-GB" dirty="0"/>
              <a:t>Architecture &amp; Pipelines </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05</a:t>
            </a:r>
          </a:p>
        </p:txBody>
      </p:sp>
    </p:spTree>
    <p:extLst>
      <p:ext uri="{BB962C8B-B14F-4D97-AF65-F5344CB8AC3E}">
        <p14:creationId xmlns:p14="http://schemas.microsoft.com/office/powerpoint/2010/main" val="1146393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r>
              <a:rPr lang="en-US" dirty="0"/>
              <a:t>Design Solution Architecture </a:t>
            </a:r>
          </a:p>
        </p:txBody>
      </p:sp>
      <p:pic>
        <p:nvPicPr>
          <p:cNvPr id="1026" name="Picture 2" descr="Overall Architecture &#10;Syntactic &#10;Syntactic? &#10;Ser tic &#10;BERTICLS) &#10;FasterRCNN &#10;S •nt.Ktic based representatön &#10;00000 &#10;0000 &#10;Oen tim &#10;00000 &#10;0000 &#10;Semantic ba sed represent.' ton &#10;oooeo &#10;Gooe &#10;pearan• e luseårepresentåt&quot;' &#10;00000 &#10;Table &#10;coo &#10;Concat &#10;000 &#10;coe &#10;Title ">
            <a:extLst>
              <a:ext uri="{FF2B5EF4-FFF2-40B4-BE49-F238E27FC236}">
                <a16:creationId xmlns:a16="http://schemas.microsoft.com/office/drawing/2014/main" id="{967C49CD-121B-9DFB-1172-1B1C850FC5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826"/>
          <a:stretch/>
        </p:blipFill>
        <p:spPr bwMode="auto">
          <a:xfrm>
            <a:off x="157981" y="1214158"/>
            <a:ext cx="11820091" cy="463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12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Training Architecture </a:t>
            </a:r>
          </a:p>
        </p:txBody>
      </p:sp>
      <p:pic>
        <p:nvPicPr>
          <p:cNvPr id="7" name="Picture 6">
            <a:extLst>
              <a:ext uri="{FF2B5EF4-FFF2-40B4-BE49-F238E27FC236}">
                <a16:creationId xmlns:a16="http://schemas.microsoft.com/office/drawing/2014/main" id="{460466C8-1C21-33A5-A0F0-765DC537F9B5}"/>
              </a:ext>
            </a:extLst>
          </p:cNvPr>
          <p:cNvPicPr>
            <a:picLocks noChangeAspect="1"/>
          </p:cNvPicPr>
          <p:nvPr/>
        </p:nvPicPr>
        <p:blipFill>
          <a:blip r:embed="rId2"/>
          <a:srcRect/>
          <a:stretch/>
        </p:blipFill>
        <p:spPr>
          <a:xfrm>
            <a:off x="892974" y="965593"/>
            <a:ext cx="10195200" cy="4747909"/>
          </a:xfrm>
          <a:prstGeom prst="rect">
            <a:avLst/>
          </a:prstGeom>
        </p:spPr>
      </p:pic>
    </p:spTree>
    <p:extLst>
      <p:ext uri="{BB962C8B-B14F-4D97-AF65-F5344CB8AC3E}">
        <p14:creationId xmlns:p14="http://schemas.microsoft.com/office/powerpoint/2010/main" val="1750852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err="1"/>
              <a:t>DocGCN</a:t>
            </a:r>
            <a:r>
              <a:rPr lang="en-GB" dirty="0"/>
              <a:t> – Training Pipeline</a:t>
            </a:r>
            <a:br>
              <a:rPr lang="en-GB" dirty="0"/>
            </a:br>
            <a:br>
              <a:rPr lang="en-GB" dirty="0"/>
            </a:b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978734"/>
            <a:ext cx="10093670" cy="569387"/>
          </a:xfrm>
          <a:prstGeom prst="rect">
            <a:avLst/>
          </a:prstGeom>
          <a:noFill/>
        </p:spPr>
        <p:txBody>
          <a:bodyPr wrap="square" lIns="0" tIns="0" rIns="0" bIns="0" rtlCol="0">
            <a:spAutoFit/>
          </a:bodyPr>
          <a:lstStyle/>
          <a:p>
            <a:pPr>
              <a:spcAft>
                <a:spcPts val="600"/>
              </a:spcAft>
            </a:pPr>
            <a:endParaRPr lang="en-GB" sz="1600" b="1" dirty="0">
              <a:solidFill>
                <a:schemeClr val="tx2"/>
              </a:solidFill>
            </a:endParaRPr>
          </a:p>
          <a:p>
            <a:pPr>
              <a:spcAft>
                <a:spcPts val="600"/>
              </a:spcAft>
            </a:pPr>
            <a:endParaRPr lang="en-GB" sz="1600" b="1" dirty="0">
              <a:solidFill>
                <a:schemeClr val="tx2"/>
              </a:solidFill>
            </a:endParaRPr>
          </a:p>
        </p:txBody>
      </p:sp>
      <p:sp>
        <p:nvSpPr>
          <p:cNvPr id="5" name="Rounded Rectangle 4">
            <a:extLst>
              <a:ext uri="{FF2B5EF4-FFF2-40B4-BE49-F238E27FC236}">
                <a16:creationId xmlns:a16="http://schemas.microsoft.com/office/drawing/2014/main" id="{78240124-F1EE-CFF4-C30B-0BF7217C14C6}"/>
              </a:ext>
            </a:extLst>
          </p:cNvPr>
          <p:cNvSpPr/>
          <p:nvPr/>
        </p:nvSpPr>
        <p:spPr>
          <a:xfrm>
            <a:off x="3666819" y="1914730"/>
            <a:ext cx="2087406" cy="592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Image Pre-processing and visual features </a:t>
            </a:r>
          </a:p>
        </p:txBody>
      </p:sp>
      <p:sp>
        <p:nvSpPr>
          <p:cNvPr id="6" name="Rounded Rectangle 5">
            <a:extLst>
              <a:ext uri="{FF2B5EF4-FFF2-40B4-BE49-F238E27FC236}">
                <a16:creationId xmlns:a16="http://schemas.microsoft.com/office/drawing/2014/main" id="{94522353-50FA-712C-A6AA-082297C25B0E}"/>
              </a:ext>
            </a:extLst>
          </p:cNvPr>
          <p:cNvSpPr/>
          <p:nvPr/>
        </p:nvSpPr>
        <p:spPr>
          <a:xfrm>
            <a:off x="6206821" y="1913326"/>
            <a:ext cx="1921161" cy="5924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Text Pre-processing and textual features </a:t>
            </a:r>
          </a:p>
        </p:txBody>
      </p:sp>
      <p:sp>
        <p:nvSpPr>
          <p:cNvPr id="7" name="Rounded Rectangle 6">
            <a:extLst>
              <a:ext uri="{FF2B5EF4-FFF2-40B4-BE49-F238E27FC236}">
                <a16:creationId xmlns:a16="http://schemas.microsoft.com/office/drawing/2014/main" id="{BF4FDCD3-2F80-5C51-174C-D1DC7845BFAF}"/>
              </a:ext>
            </a:extLst>
          </p:cNvPr>
          <p:cNvSpPr/>
          <p:nvPr/>
        </p:nvSpPr>
        <p:spPr>
          <a:xfrm>
            <a:off x="8580578" y="1872260"/>
            <a:ext cx="2018596" cy="6745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Relational Scene Graph generation (Global)</a:t>
            </a:r>
          </a:p>
        </p:txBody>
      </p:sp>
      <p:sp>
        <p:nvSpPr>
          <p:cNvPr id="8" name="Rounded Rectangle 7">
            <a:extLst>
              <a:ext uri="{FF2B5EF4-FFF2-40B4-BE49-F238E27FC236}">
                <a16:creationId xmlns:a16="http://schemas.microsoft.com/office/drawing/2014/main" id="{1D9E229C-1F83-A7BE-FEAB-F9ACA108A99F}"/>
              </a:ext>
            </a:extLst>
          </p:cNvPr>
          <p:cNvSpPr/>
          <p:nvPr/>
        </p:nvSpPr>
        <p:spPr>
          <a:xfrm>
            <a:off x="8600242" y="3260923"/>
            <a:ext cx="1979267" cy="650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Layout Gap Distance based weighted GCN</a:t>
            </a:r>
          </a:p>
        </p:txBody>
      </p:sp>
      <p:sp>
        <p:nvSpPr>
          <p:cNvPr id="9" name="Rounded Rectangle 8">
            <a:extLst>
              <a:ext uri="{FF2B5EF4-FFF2-40B4-BE49-F238E27FC236}">
                <a16:creationId xmlns:a16="http://schemas.microsoft.com/office/drawing/2014/main" id="{9AE0E019-B466-7D40-4947-81342DD5F491}"/>
              </a:ext>
            </a:extLst>
          </p:cNvPr>
          <p:cNvSpPr/>
          <p:nvPr/>
        </p:nvSpPr>
        <p:spPr>
          <a:xfrm>
            <a:off x="5052297" y="3331509"/>
            <a:ext cx="2087406" cy="5205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Parent Child relation hierarchy based GCN</a:t>
            </a:r>
          </a:p>
        </p:txBody>
      </p:sp>
      <p:sp>
        <p:nvSpPr>
          <p:cNvPr id="10" name="Rounded Rectangle 9">
            <a:extLst>
              <a:ext uri="{FF2B5EF4-FFF2-40B4-BE49-F238E27FC236}">
                <a16:creationId xmlns:a16="http://schemas.microsoft.com/office/drawing/2014/main" id="{E97520D8-80C9-F7DB-EEB0-761BD22368C4}"/>
              </a:ext>
            </a:extLst>
          </p:cNvPr>
          <p:cNvSpPr/>
          <p:nvPr/>
        </p:nvSpPr>
        <p:spPr>
          <a:xfrm>
            <a:off x="1671778" y="3260923"/>
            <a:ext cx="1990018" cy="65037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DocGCN</a:t>
            </a:r>
            <a:r>
              <a:rPr lang="en-US" sz="1400" dirty="0"/>
              <a:t> Layout Multi-class classifier model</a:t>
            </a:r>
          </a:p>
        </p:txBody>
      </p:sp>
      <p:cxnSp>
        <p:nvCxnSpPr>
          <p:cNvPr id="11" name="Straight Arrow Connector 10">
            <a:extLst>
              <a:ext uri="{FF2B5EF4-FFF2-40B4-BE49-F238E27FC236}">
                <a16:creationId xmlns:a16="http://schemas.microsoft.com/office/drawing/2014/main" id="{A84A447B-5964-EF6D-50BC-785BF6D462FE}"/>
              </a:ext>
            </a:extLst>
          </p:cNvPr>
          <p:cNvCxnSpPr>
            <a:cxnSpLocks/>
            <a:stCxn id="5" idx="3"/>
            <a:endCxn id="6" idx="1"/>
          </p:cNvCxnSpPr>
          <p:nvPr/>
        </p:nvCxnSpPr>
        <p:spPr>
          <a:xfrm flipV="1">
            <a:off x="5754225" y="2209557"/>
            <a:ext cx="452596" cy="1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FE7901-ADB5-42D3-D1D2-FD7C3803DF54}"/>
              </a:ext>
            </a:extLst>
          </p:cNvPr>
          <p:cNvCxnSpPr>
            <a:cxnSpLocks/>
            <a:stCxn id="6" idx="3"/>
            <a:endCxn id="7" idx="1"/>
          </p:cNvCxnSpPr>
          <p:nvPr/>
        </p:nvCxnSpPr>
        <p:spPr>
          <a:xfrm flipV="1">
            <a:off x="8127982" y="2209556"/>
            <a:ext cx="4525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91C742-64D0-A433-8861-62219B04E9EA}"/>
              </a:ext>
            </a:extLst>
          </p:cNvPr>
          <p:cNvCxnSpPr>
            <a:cxnSpLocks/>
            <a:stCxn id="7" idx="2"/>
            <a:endCxn id="8" idx="0"/>
          </p:cNvCxnSpPr>
          <p:nvPr/>
        </p:nvCxnSpPr>
        <p:spPr>
          <a:xfrm>
            <a:off x="9589876" y="2546852"/>
            <a:ext cx="0" cy="71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16AA63-F537-44DC-E09B-93122349941F}"/>
              </a:ext>
            </a:extLst>
          </p:cNvPr>
          <p:cNvCxnSpPr>
            <a:cxnSpLocks/>
            <a:stCxn id="8" idx="1"/>
            <a:endCxn id="9" idx="3"/>
          </p:cNvCxnSpPr>
          <p:nvPr/>
        </p:nvCxnSpPr>
        <p:spPr>
          <a:xfrm flipH="1">
            <a:off x="7139703" y="3586111"/>
            <a:ext cx="1460539" cy="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C9F686-D06D-39F6-6873-018E25D45C51}"/>
              </a:ext>
            </a:extLst>
          </p:cNvPr>
          <p:cNvCxnSpPr>
            <a:cxnSpLocks/>
            <a:stCxn id="9" idx="1"/>
            <a:endCxn id="10" idx="3"/>
          </p:cNvCxnSpPr>
          <p:nvPr/>
        </p:nvCxnSpPr>
        <p:spPr>
          <a:xfrm flipH="1" flipV="1">
            <a:off x="3661796" y="3586110"/>
            <a:ext cx="1390501" cy="5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F4668238-19DC-01B8-A94B-EFC5C3ACB3AF}"/>
              </a:ext>
            </a:extLst>
          </p:cNvPr>
          <p:cNvSpPr/>
          <p:nvPr/>
        </p:nvSpPr>
        <p:spPr>
          <a:xfrm>
            <a:off x="951332" y="1895936"/>
            <a:ext cx="2059711" cy="5924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Raw Image + Annotations</a:t>
            </a:r>
          </a:p>
        </p:txBody>
      </p:sp>
      <p:cxnSp>
        <p:nvCxnSpPr>
          <p:cNvPr id="17" name="Straight Arrow Connector 16">
            <a:extLst>
              <a:ext uri="{FF2B5EF4-FFF2-40B4-BE49-F238E27FC236}">
                <a16:creationId xmlns:a16="http://schemas.microsoft.com/office/drawing/2014/main" id="{40EBDD57-AF9E-5A09-2E38-596E38B926FE}"/>
              </a:ext>
            </a:extLst>
          </p:cNvPr>
          <p:cNvCxnSpPr>
            <a:cxnSpLocks/>
            <a:stCxn id="16" idx="3"/>
            <a:endCxn id="5" idx="1"/>
          </p:cNvCxnSpPr>
          <p:nvPr/>
        </p:nvCxnSpPr>
        <p:spPr>
          <a:xfrm>
            <a:off x="3011043" y="2192168"/>
            <a:ext cx="655776" cy="18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67D90C-B3D7-66C3-A136-5F6F2AC0BFDF}"/>
              </a:ext>
            </a:extLst>
          </p:cNvPr>
          <p:cNvSpPr txBox="1"/>
          <p:nvPr/>
        </p:nvSpPr>
        <p:spPr>
          <a:xfrm>
            <a:off x="4343340" y="2475858"/>
            <a:ext cx="706668" cy="338554"/>
          </a:xfrm>
          <a:prstGeom prst="rect">
            <a:avLst/>
          </a:prstGeom>
          <a:noFill/>
        </p:spPr>
        <p:txBody>
          <a:bodyPr wrap="none" rtlCol="0">
            <a:spAutoFit/>
          </a:bodyPr>
          <a:lstStyle/>
          <a:p>
            <a:r>
              <a:rPr lang="en-US" sz="1600" dirty="0"/>
              <a:t>Step 1</a:t>
            </a:r>
          </a:p>
        </p:txBody>
      </p:sp>
      <p:sp>
        <p:nvSpPr>
          <p:cNvPr id="19" name="TextBox 18">
            <a:extLst>
              <a:ext uri="{FF2B5EF4-FFF2-40B4-BE49-F238E27FC236}">
                <a16:creationId xmlns:a16="http://schemas.microsoft.com/office/drawing/2014/main" id="{BB6D7DF1-C9E7-96E4-97A5-8CC991913C83}"/>
              </a:ext>
            </a:extLst>
          </p:cNvPr>
          <p:cNvSpPr txBox="1"/>
          <p:nvPr/>
        </p:nvSpPr>
        <p:spPr>
          <a:xfrm>
            <a:off x="6814069" y="2488400"/>
            <a:ext cx="706668" cy="338554"/>
          </a:xfrm>
          <a:prstGeom prst="rect">
            <a:avLst/>
          </a:prstGeom>
          <a:noFill/>
        </p:spPr>
        <p:txBody>
          <a:bodyPr wrap="none" rtlCol="0">
            <a:spAutoFit/>
          </a:bodyPr>
          <a:lstStyle/>
          <a:p>
            <a:r>
              <a:rPr lang="en-US" sz="1600" dirty="0"/>
              <a:t>Step 2</a:t>
            </a:r>
          </a:p>
        </p:txBody>
      </p:sp>
      <p:sp>
        <p:nvSpPr>
          <p:cNvPr id="20" name="TextBox 19">
            <a:extLst>
              <a:ext uri="{FF2B5EF4-FFF2-40B4-BE49-F238E27FC236}">
                <a16:creationId xmlns:a16="http://schemas.microsoft.com/office/drawing/2014/main" id="{F0886130-4853-6B1C-3B97-CBDC44E95157}"/>
              </a:ext>
            </a:extLst>
          </p:cNvPr>
          <p:cNvSpPr txBox="1"/>
          <p:nvPr/>
        </p:nvSpPr>
        <p:spPr>
          <a:xfrm>
            <a:off x="9548113" y="2586723"/>
            <a:ext cx="706668" cy="338554"/>
          </a:xfrm>
          <a:prstGeom prst="rect">
            <a:avLst/>
          </a:prstGeom>
          <a:noFill/>
        </p:spPr>
        <p:txBody>
          <a:bodyPr wrap="none" rtlCol="0">
            <a:spAutoFit/>
          </a:bodyPr>
          <a:lstStyle/>
          <a:p>
            <a:r>
              <a:rPr lang="en-US" sz="1600" dirty="0"/>
              <a:t>Step 3</a:t>
            </a:r>
          </a:p>
        </p:txBody>
      </p:sp>
      <p:sp>
        <p:nvSpPr>
          <p:cNvPr id="21" name="TextBox 20">
            <a:extLst>
              <a:ext uri="{FF2B5EF4-FFF2-40B4-BE49-F238E27FC236}">
                <a16:creationId xmlns:a16="http://schemas.microsoft.com/office/drawing/2014/main" id="{86743066-5E1E-5727-0841-61100D492EEC}"/>
              </a:ext>
            </a:extLst>
          </p:cNvPr>
          <p:cNvSpPr txBox="1"/>
          <p:nvPr/>
        </p:nvSpPr>
        <p:spPr>
          <a:xfrm>
            <a:off x="9194779" y="3900848"/>
            <a:ext cx="706668" cy="338554"/>
          </a:xfrm>
          <a:prstGeom prst="rect">
            <a:avLst/>
          </a:prstGeom>
          <a:noFill/>
        </p:spPr>
        <p:txBody>
          <a:bodyPr wrap="none" rtlCol="0">
            <a:spAutoFit/>
          </a:bodyPr>
          <a:lstStyle/>
          <a:p>
            <a:r>
              <a:rPr lang="en-US" sz="1600" dirty="0"/>
              <a:t>Step 4</a:t>
            </a:r>
          </a:p>
        </p:txBody>
      </p:sp>
      <p:sp>
        <p:nvSpPr>
          <p:cNvPr id="22" name="TextBox 21">
            <a:extLst>
              <a:ext uri="{FF2B5EF4-FFF2-40B4-BE49-F238E27FC236}">
                <a16:creationId xmlns:a16="http://schemas.microsoft.com/office/drawing/2014/main" id="{7876E040-11F5-E103-B00D-680C1F3755EB}"/>
              </a:ext>
            </a:extLst>
          </p:cNvPr>
          <p:cNvSpPr txBox="1"/>
          <p:nvPr/>
        </p:nvSpPr>
        <p:spPr>
          <a:xfrm>
            <a:off x="5641063" y="3851688"/>
            <a:ext cx="706668" cy="338554"/>
          </a:xfrm>
          <a:prstGeom prst="rect">
            <a:avLst/>
          </a:prstGeom>
          <a:noFill/>
        </p:spPr>
        <p:txBody>
          <a:bodyPr wrap="none" rtlCol="0">
            <a:spAutoFit/>
          </a:bodyPr>
          <a:lstStyle/>
          <a:p>
            <a:r>
              <a:rPr lang="en-US" sz="1600" dirty="0"/>
              <a:t>Step 5</a:t>
            </a:r>
          </a:p>
        </p:txBody>
      </p:sp>
      <p:sp>
        <p:nvSpPr>
          <p:cNvPr id="23" name="TextBox 22">
            <a:extLst>
              <a:ext uri="{FF2B5EF4-FFF2-40B4-BE49-F238E27FC236}">
                <a16:creationId xmlns:a16="http://schemas.microsoft.com/office/drawing/2014/main" id="{76071052-A0D9-DDA6-2813-CC7B39427C9F}"/>
              </a:ext>
            </a:extLst>
          </p:cNvPr>
          <p:cNvSpPr txBox="1"/>
          <p:nvPr/>
        </p:nvSpPr>
        <p:spPr>
          <a:xfrm>
            <a:off x="2262840" y="4038503"/>
            <a:ext cx="706668" cy="338554"/>
          </a:xfrm>
          <a:prstGeom prst="rect">
            <a:avLst/>
          </a:prstGeom>
          <a:noFill/>
        </p:spPr>
        <p:txBody>
          <a:bodyPr wrap="none" rtlCol="0">
            <a:spAutoFit/>
          </a:bodyPr>
          <a:lstStyle/>
          <a:p>
            <a:r>
              <a:rPr lang="en-US" sz="1600" dirty="0"/>
              <a:t>Step 6</a:t>
            </a:r>
          </a:p>
        </p:txBody>
      </p:sp>
    </p:spTree>
    <p:extLst>
      <p:ext uri="{BB962C8B-B14F-4D97-AF65-F5344CB8AC3E}">
        <p14:creationId xmlns:p14="http://schemas.microsoft.com/office/powerpoint/2010/main" val="2828038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Inference Architecture </a:t>
            </a:r>
          </a:p>
        </p:txBody>
      </p:sp>
      <p:pic>
        <p:nvPicPr>
          <p:cNvPr id="4" name="Picture 3">
            <a:extLst>
              <a:ext uri="{FF2B5EF4-FFF2-40B4-BE49-F238E27FC236}">
                <a16:creationId xmlns:a16="http://schemas.microsoft.com/office/drawing/2014/main" id="{0A484931-5447-A711-3DC4-75FAC34D31EA}"/>
              </a:ext>
            </a:extLst>
          </p:cNvPr>
          <p:cNvPicPr>
            <a:picLocks noChangeAspect="1"/>
          </p:cNvPicPr>
          <p:nvPr/>
        </p:nvPicPr>
        <p:blipFill>
          <a:blip r:embed="rId2"/>
          <a:stretch>
            <a:fillRect/>
          </a:stretch>
        </p:blipFill>
        <p:spPr>
          <a:xfrm>
            <a:off x="760935" y="910416"/>
            <a:ext cx="10437000" cy="5126589"/>
          </a:xfrm>
          <a:prstGeom prst="rect">
            <a:avLst/>
          </a:prstGeom>
        </p:spPr>
      </p:pic>
    </p:spTree>
    <p:extLst>
      <p:ext uri="{BB962C8B-B14F-4D97-AF65-F5344CB8AC3E}">
        <p14:creationId xmlns:p14="http://schemas.microsoft.com/office/powerpoint/2010/main" val="2814179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err="1"/>
              <a:t>DocGCN</a:t>
            </a:r>
            <a:r>
              <a:rPr lang="en-GB" dirty="0"/>
              <a:t> – Inference Pipeline</a:t>
            </a:r>
            <a:br>
              <a:rPr lang="en-GB" dirty="0"/>
            </a:br>
            <a:br>
              <a:rPr lang="en-GB" dirty="0"/>
            </a:b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978734"/>
            <a:ext cx="10093670" cy="569387"/>
          </a:xfrm>
          <a:prstGeom prst="rect">
            <a:avLst/>
          </a:prstGeom>
          <a:noFill/>
        </p:spPr>
        <p:txBody>
          <a:bodyPr wrap="square" lIns="0" tIns="0" rIns="0" bIns="0" rtlCol="0">
            <a:spAutoFit/>
          </a:bodyPr>
          <a:lstStyle/>
          <a:p>
            <a:pPr>
              <a:spcAft>
                <a:spcPts val="600"/>
              </a:spcAft>
            </a:pPr>
            <a:endParaRPr lang="en-GB" sz="1600" b="1" dirty="0">
              <a:solidFill>
                <a:schemeClr val="tx2"/>
              </a:solidFill>
            </a:endParaRPr>
          </a:p>
          <a:p>
            <a:pPr>
              <a:spcAft>
                <a:spcPts val="600"/>
              </a:spcAft>
            </a:pPr>
            <a:endParaRPr lang="en-GB" sz="1600" b="1" dirty="0">
              <a:solidFill>
                <a:schemeClr val="tx2"/>
              </a:solidFill>
            </a:endParaRPr>
          </a:p>
        </p:txBody>
      </p:sp>
      <p:sp>
        <p:nvSpPr>
          <p:cNvPr id="51" name="Rounded Rectangle 50">
            <a:extLst>
              <a:ext uri="{FF2B5EF4-FFF2-40B4-BE49-F238E27FC236}">
                <a16:creationId xmlns:a16="http://schemas.microsoft.com/office/drawing/2014/main" id="{9008AE39-1F69-7447-3116-BD5D8C651696}"/>
              </a:ext>
            </a:extLst>
          </p:cNvPr>
          <p:cNvSpPr/>
          <p:nvPr/>
        </p:nvSpPr>
        <p:spPr>
          <a:xfrm>
            <a:off x="4500473" y="1566914"/>
            <a:ext cx="2059711" cy="526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PyTesseract</a:t>
            </a:r>
            <a:r>
              <a:rPr lang="en-US" sz="1200" dirty="0"/>
              <a:t> OCR to get Text and </a:t>
            </a:r>
            <a:r>
              <a:rPr lang="en-US" sz="1200" dirty="0" err="1"/>
              <a:t>Bboxes</a:t>
            </a:r>
            <a:r>
              <a:rPr lang="en-US" sz="1200" dirty="0"/>
              <a:t> </a:t>
            </a:r>
          </a:p>
        </p:txBody>
      </p:sp>
      <p:sp>
        <p:nvSpPr>
          <p:cNvPr id="52" name="Rounded Rectangle 51">
            <a:extLst>
              <a:ext uri="{FF2B5EF4-FFF2-40B4-BE49-F238E27FC236}">
                <a16:creationId xmlns:a16="http://schemas.microsoft.com/office/drawing/2014/main" id="{B830C76D-5737-3555-4C7D-15DF16D64277}"/>
              </a:ext>
            </a:extLst>
          </p:cNvPr>
          <p:cNvSpPr/>
          <p:nvPr/>
        </p:nvSpPr>
        <p:spPr>
          <a:xfrm>
            <a:off x="7031238" y="1565511"/>
            <a:ext cx="1921164" cy="526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Image features extraction</a:t>
            </a:r>
          </a:p>
        </p:txBody>
      </p:sp>
      <p:sp>
        <p:nvSpPr>
          <p:cNvPr id="53" name="Rounded Rectangle 52">
            <a:extLst>
              <a:ext uri="{FF2B5EF4-FFF2-40B4-BE49-F238E27FC236}">
                <a16:creationId xmlns:a16="http://schemas.microsoft.com/office/drawing/2014/main" id="{F7932EB3-D3D0-F43A-CE4E-492CA393AA7F}"/>
              </a:ext>
            </a:extLst>
          </p:cNvPr>
          <p:cNvSpPr/>
          <p:nvPr/>
        </p:nvSpPr>
        <p:spPr>
          <a:xfrm>
            <a:off x="9404995" y="1565511"/>
            <a:ext cx="1921164" cy="526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Text features extraction</a:t>
            </a:r>
          </a:p>
        </p:txBody>
      </p:sp>
      <p:sp>
        <p:nvSpPr>
          <p:cNvPr id="54" name="Rounded Rectangle 53">
            <a:extLst>
              <a:ext uri="{FF2B5EF4-FFF2-40B4-BE49-F238E27FC236}">
                <a16:creationId xmlns:a16="http://schemas.microsoft.com/office/drawing/2014/main" id="{CD5FEF71-2D56-7871-6E49-39E4603EF1F9}"/>
              </a:ext>
            </a:extLst>
          </p:cNvPr>
          <p:cNvSpPr/>
          <p:nvPr/>
        </p:nvSpPr>
        <p:spPr>
          <a:xfrm>
            <a:off x="9404995" y="2934533"/>
            <a:ext cx="1921164" cy="526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Node embeddings from GCNs</a:t>
            </a:r>
          </a:p>
        </p:txBody>
      </p:sp>
      <p:sp>
        <p:nvSpPr>
          <p:cNvPr id="55" name="Rounded Rectangle 54">
            <a:extLst>
              <a:ext uri="{FF2B5EF4-FFF2-40B4-BE49-F238E27FC236}">
                <a16:creationId xmlns:a16="http://schemas.microsoft.com/office/drawing/2014/main" id="{ADA42A3D-DA84-B2BB-3008-2DBDD6B5273B}"/>
              </a:ext>
            </a:extLst>
          </p:cNvPr>
          <p:cNvSpPr/>
          <p:nvPr/>
        </p:nvSpPr>
        <p:spPr>
          <a:xfrm>
            <a:off x="5633060" y="2934533"/>
            <a:ext cx="1921164" cy="526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Feature concatenation for Dense layer</a:t>
            </a:r>
          </a:p>
        </p:txBody>
      </p:sp>
      <p:sp>
        <p:nvSpPr>
          <p:cNvPr id="56" name="Rounded Rectangle 55">
            <a:extLst>
              <a:ext uri="{FF2B5EF4-FFF2-40B4-BE49-F238E27FC236}">
                <a16:creationId xmlns:a16="http://schemas.microsoft.com/office/drawing/2014/main" id="{67AEFFF8-ECCA-2093-C373-85782558C2CC}"/>
              </a:ext>
            </a:extLst>
          </p:cNvPr>
          <p:cNvSpPr/>
          <p:nvPr/>
        </p:nvSpPr>
        <p:spPr>
          <a:xfrm>
            <a:off x="2209854" y="2910264"/>
            <a:ext cx="1921164" cy="526472"/>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DocGCN</a:t>
            </a:r>
            <a:r>
              <a:rPr lang="en-US" sz="1200" dirty="0"/>
              <a:t> Layout Multi-class classifier model</a:t>
            </a:r>
          </a:p>
        </p:txBody>
      </p:sp>
      <p:cxnSp>
        <p:nvCxnSpPr>
          <p:cNvPr id="57" name="Straight Arrow Connector 56">
            <a:extLst>
              <a:ext uri="{FF2B5EF4-FFF2-40B4-BE49-F238E27FC236}">
                <a16:creationId xmlns:a16="http://schemas.microsoft.com/office/drawing/2014/main" id="{D8A90857-06C0-4B85-DFE7-08694432A158}"/>
              </a:ext>
            </a:extLst>
          </p:cNvPr>
          <p:cNvCxnSpPr>
            <a:stCxn id="51" idx="3"/>
            <a:endCxn id="52" idx="1"/>
          </p:cNvCxnSpPr>
          <p:nvPr/>
        </p:nvCxnSpPr>
        <p:spPr>
          <a:xfrm flipV="1">
            <a:off x="6560184" y="1828747"/>
            <a:ext cx="471054" cy="1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F4E874-208A-4650-6F53-8CD6877CFF1E}"/>
              </a:ext>
            </a:extLst>
          </p:cNvPr>
          <p:cNvCxnSpPr>
            <a:endCxn id="53" idx="1"/>
          </p:cNvCxnSpPr>
          <p:nvPr/>
        </p:nvCxnSpPr>
        <p:spPr>
          <a:xfrm>
            <a:off x="7834812" y="1813489"/>
            <a:ext cx="1570183" cy="1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AE2FA26-CFCE-DB6A-8245-751CB6EEFB88}"/>
              </a:ext>
            </a:extLst>
          </p:cNvPr>
          <p:cNvCxnSpPr>
            <a:stCxn id="53" idx="2"/>
            <a:endCxn id="54" idx="0"/>
          </p:cNvCxnSpPr>
          <p:nvPr/>
        </p:nvCxnSpPr>
        <p:spPr>
          <a:xfrm>
            <a:off x="10365577" y="2091983"/>
            <a:ext cx="0" cy="84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97C5F75-711F-8AC3-F5F8-C817036D50D7}"/>
              </a:ext>
            </a:extLst>
          </p:cNvPr>
          <p:cNvCxnSpPr>
            <a:stCxn id="54" idx="1"/>
            <a:endCxn id="55" idx="3"/>
          </p:cNvCxnSpPr>
          <p:nvPr/>
        </p:nvCxnSpPr>
        <p:spPr>
          <a:xfrm flipH="1">
            <a:off x="7554224" y="3197769"/>
            <a:ext cx="1850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C2B3401-92E2-2381-0614-B99F00050535}"/>
              </a:ext>
            </a:extLst>
          </p:cNvPr>
          <p:cNvCxnSpPr>
            <a:cxnSpLocks/>
            <a:stCxn id="55" idx="1"/>
            <a:endCxn id="56" idx="3"/>
          </p:cNvCxnSpPr>
          <p:nvPr/>
        </p:nvCxnSpPr>
        <p:spPr>
          <a:xfrm flipH="1" flipV="1">
            <a:off x="4131018" y="3173500"/>
            <a:ext cx="1502042" cy="24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F1AE2C9E-420D-B714-F632-0CD02157CEFD}"/>
              </a:ext>
            </a:extLst>
          </p:cNvPr>
          <p:cNvSpPr/>
          <p:nvPr/>
        </p:nvSpPr>
        <p:spPr>
          <a:xfrm>
            <a:off x="2209854" y="1548121"/>
            <a:ext cx="1690258" cy="526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Raw Test Image</a:t>
            </a:r>
          </a:p>
        </p:txBody>
      </p:sp>
      <p:cxnSp>
        <p:nvCxnSpPr>
          <p:cNvPr id="63" name="Straight Arrow Connector 62">
            <a:extLst>
              <a:ext uri="{FF2B5EF4-FFF2-40B4-BE49-F238E27FC236}">
                <a16:creationId xmlns:a16="http://schemas.microsoft.com/office/drawing/2014/main" id="{961E92B1-5C1B-C6E5-3030-C11CDA157B47}"/>
              </a:ext>
            </a:extLst>
          </p:cNvPr>
          <p:cNvCxnSpPr>
            <a:cxnSpLocks/>
            <a:stCxn id="62" idx="3"/>
            <a:endCxn id="51" idx="1"/>
          </p:cNvCxnSpPr>
          <p:nvPr/>
        </p:nvCxnSpPr>
        <p:spPr>
          <a:xfrm>
            <a:off x="3900112" y="1811357"/>
            <a:ext cx="600361" cy="18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2388B1C-A7DE-52B1-DB91-5303FEECDBBD}"/>
              </a:ext>
            </a:extLst>
          </p:cNvPr>
          <p:cNvSpPr txBox="1"/>
          <p:nvPr/>
        </p:nvSpPr>
        <p:spPr>
          <a:xfrm>
            <a:off x="5167757" y="2128042"/>
            <a:ext cx="706668" cy="338554"/>
          </a:xfrm>
          <a:prstGeom prst="rect">
            <a:avLst/>
          </a:prstGeom>
          <a:noFill/>
        </p:spPr>
        <p:txBody>
          <a:bodyPr wrap="none" rtlCol="0">
            <a:spAutoFit/>
          </a:bodyPr>
          <a:lstStyle/>
          <a:p>
            <a:r>
              <a:rPr lang="en-US" sz="1600" dirty="0"/>
              <a:t>Step 1</a:t>
            </a:r>
          </a:p>
        </p:txBody>
      </p:sp>
      <p:sp>
        <p:nvSpPr>
          <p:cNvPr id="65" name="TextBox 64">
            <a:extLst>
              <a:ext uri="{FF2B5EF4-FFF2-40B4-BE49-F238E27FC236}">
                <a16:creationId xmlns:a16="http://schemas.microsoft.com/office/drawing/2014/main" id="{F644DF9C-B4DF-96CC-6438-0392DB586E2D}"/>
              </a:ext>
            </a:extLst>
          </p:cNvPr>
          <p:cNvSpPr txBox="1"/>
          <p:nvPr/>
        </p:nvSpPr>
        <p:spPr>
          <a:xfrm>
            <a:off x="7638486" y="2140584"/>
            <a:ext cx="706668" cy="338554"/>
          </a:xfrm>
          <a:prstGeom prst="rect">
            <a:avLst/>
          </a:prstGeom>
          <a:noFill/>
        </p:spPr>
        <p:txBody>
          <a:bodyPr wrap="none" rtlCol="0">
            <a:spAutoFit/>
          </a:bodyPr>
          <a:lstStyle/>
          <a:p>
            <a:r>
              <a:rPr lang="en-US" sz="1600" dirty="0"/>
              <a:t>Step 2</a:t>
            </a:r>
          </a:p>
        </p:txBody>
      </p:sp>
      <p:sp>
        <p:nvSpPr>
          <p:cNvPr id="66" name="TextBox 65">
            <a:extLst>
              <a:ext uri="{FF2B5EF4-FFF2-40B4-BE49-F238E27FC236}">
                <a16:creationId xmlns:a16="http://schemas.microsoft.com/office/drawing/2014/main" id="{0F7B9409-192A-F6ED-1D43-E4A185A6425A}"/>
              </a:ext>
            </a:extLst>
          </p:cNvPr>
          <p:cNvSpPr txBox="1"/>
          <p:nvPr/>
        </p:nvSpPr>
        <p:spPr>
          <a:xfrm>
            <a:off x="10372530" y="2140584"/>
            <a:ext cx="706668" cy="338554"/>
          </a:xfrm>
          <a:prstGeom prst="rect">
            <a:avLst/>
          </a:prstGeom>
          <a:noFill/>
        </p:spPr>
        <p:txBody>
          <a:bodyPr wrap="none" rtlCol="0">
            <a:spAutoFit/>
          </a:bodyPr>
          <a:lstStyle/>
          <a:p>
            <a:r>
              <a:rPr lang="en-US" sz="1600" dirty="0"/>
              <a:t>Step 3</a:t>
            </a:r>
          </a:p>
        </p:txBody>
      </p:sp>
      <p:sp>
        <p:nvSpPr>
          <p:cNvPr id="67" name="TextBox 66">
            <a:extLst>
              <a:ext uri="{FF2B5EF4-FFF2-40B4-BE49-F238E27FC236}">
                <a16:creationId xmlns:a16="http://schemas.microsoft.com/office/drawing/2014/main" id="{14FA911E-F00D-25AB-50CF-351FF27C2E5E}"/>
              </a:ext>
            </a:extLst>
          </p:cNvPr>
          <p:cNvSpPr txBox="1"/>
          <p:nvPr/>
        </p:nvSpPr>
        <p:spPr>
          <a:xfrm>
            <a:off x="10019196" y="3464544"/>
            <a:ext cx="706668" cy="338554"/>
          </a:xfrm>
          <a:prstGeom prst="rect">
            <a:avLst/>
          </a:prstGeom>
          <a:noFill/>
        </p:spPr>
        <p:txBody>
          <a:bodyPr wrap="none" rtlCol="0">
            <a:spAutoFit/>
          </a:bodyPr>
          <a:lstStyle/>
          <a:p>
            <a:r>
              <a:rPr lang="en-US" sz="1600" dirty="0"/>
              <a:t>Step 4</a:t>
            </a:r>
          </a:p>
        </p:txBody>
      </p:sp>
      <p:sp>
        <p:nvSpPr>
          <p:cNvPr id="68" name="TextBox 67">
            <a:extLst>
              <a:ext uri="{FF2B5EF4-FFF2-40B4-BE49-F238E27FC236}">
                <a16:creationId xmlns:a16="http://schemas.microsoft.com/office/drawing/2014/main" id="{8A6E886A-EBFB-4F67-A6A3-CD5001151E32}"/>
              </a:ext>
            </a:extLst>
          </p:cNvPr>
          <p:cNvSpPr txBox="1"/>
          <p:nvPr/>
        </p:nvSpPr>
        <p:spPr>
          <a:xfrm>
            <a:off x="6465480" y="3464544"/>
            <a:ext cx="706668" cy="338554"/>
          </a:xfrm>
          <a:prstGeom prst="rect">
            <a:avLst/>
          </a:prstGeom>
          <a:noFill/>
        </p:spPr>
        <p:txBody>
          <a:bodyPr wrap="none" rtlCol="0">
            <a:spAutoFit/>
          </a:bodyPr>
          <a:lstStyle/>
          <a:p>
            <a:r>
              <a:rPr lang="en-US" sz="1600" dirty="0"/>
              <a:t>Step 5</a:t>
            </a:r>
          </a:p>
        </p:txBody>
      </p:sp>
      <p:sp>
        <p:nvSpPr>
          <p:cNvPr id="69" name="TextBox 68">
            <a:extLst>
              <a:ext uri="{FF2B5EF4-FFF2-40B4-BE49-F238E27FC236}">
                <a16:creationId xmlns:a16="http://schemas.microsoft.com/office/drawing/2014/main" id="{1770C958-BD2A-6E7F-88CC-BD34793F55EB}"/>
              </a:ext>
            </a:extLst>
          </p:cNvPr>
          <p:cNvSpPr txBox="1"/>
          <p:nvPr/>
        </p:nvSpPr>
        <p:spPr>
          <a:xfrm>
            <a:off x="3239709" y="3461005"/>
            <a:ext cx="706668" cy="338554"/>
          </a:xfrm>
          <a:prstGeom prst="rect">
            <a:avLst/>
          </a:prstGeom>
          <a:noFill/>
        </p:spPr>
        <p:txBody>
          <a:bodyPr wrap="none" rtlCol="0">
            <a:spAutoFit/>
          </a:bodyPr>
          <a:lstStyle/>
          <a:p>
            <a:r>
              <a:rPr lang="en-US" sz="1600" dirty="0"/>
              <a:t>Step 6</a:t>
            </a:r>
          </a:p>
        </p:txBody>
      </p:sp>
      <p:sp>
        <p:nvSpPr>
          <p:cNvPr id="70" name="Rounded Rectangle 69">
            <a:extLst>
              <a:ext uri="{FF2B5EF4-FFF2-40B4-BE49-F238E27FC236}">
                <a16:creationId xmlns:a16="http://schemas.microsoft.com/office/drawing/2014/main" id="{839F6847-9FCD-E9E4-7BB0-45444A547446}"/>
              </a:ext>
            </a:extLst>
          </p:cNvPr>
          <p:cNvSpPr/>
          <p:nvPr/>
        </p:nvSpPr>
        <p:spPr>
          <a:xfrm>
            <a:off x="2200618" y="4290023"/>
            <a:ext cx="1921164" cy="526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Bboxes</a:t>
            </a:r>
            <a:r>
              <a:rPr lang="en-US" sz="1200" dirty="0"/>
              <a:t> + Prediction Labels </a:t>
            </a:r>
          </a:p>
        </p:txBody>
      </p:sp>
      <p:sp>
        <p:nvSpPr>
          <p:cNvPr id="71" name="Rounded Rectangle 70">
            <a:extLst>
              <a:ext uri="{FF2B5EF4-FFF2-40B4-BE49-F238E27FC236}">
                <a16:creationId xmlns:a16="http://schemas.microsoft.com/office/drawing/2014/main" id="{CBDD0A00-7DF8-6B64-4827-9B0A82915C3B}"/>
              </a:ext>
            </a:extLst>
          </p:cNvPr>
          <p:cNvSpPr/>
          <p:nvPr/>
        </p:nvSpPr>
        <p:spPr>
          <a:xfrm>
            <a:off x="5167757" y="4303555"/>
            <a:ext cx="1921164" cy="52647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OCR Overlay with </a:t>
            </a:r>
            <a:r>
              <a:rPr lang="en-US" sz="1200" dirty="0" err="1"/>
              <a:t>Bbox</a:t>
            </a:r>
            <a:r>
              <a:rPr lang="en-US" sz="1200" dirty="0"/>
              <a:t> merging</a:t>
            </a:r>
          </a:p>
        </p:txBody>
      </p:sp>
      <p:cxnSp>
        <p:nvCxnSpPr>
          <p:cNvPr id="72" name="Straight Arrow Connector 71">
            <a:extLst>
              <a:ext uri="{FF2B5EF4-FFF2-40B4-BE49-F238E27FC236}">
                <a16:creationId xmlns:a16="http://schemas.microsoft.com/office/drawing/2014/main" id="{08DC864A-5710-EDF1-573E-2B192E60CEE7}"/>
              </a:ext>
            </a:extLst>
          </p:cNvPr>
          <p:cNvCxnSpPr>
            <a:stCxn id="56" idx="2"/>
            <a:endCxn id="70" idx="0"/>
          </p:cNvCxnSpPr>
          <p:nvPr/>
        </p:nvCxnSpPr>
        <p:spPr>
          <a:xfrm flipH="1">
            <a:off x="3161200" y="3436736"/>
            <a:ext cx="9236" cy="85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BB86D7E-42DB-0A8A-985A-B58DE29AE7B2}"/>
              </a:ext>
            </a:extLst>
          </p:cNvPr>
          <p:cNvSpPr txBox="1"/>
          <p:nvPr/>
        </p:nvSpPr>
        <p:spPr>
          <a:xfrm>
            <a:off x="3157658" y="4823894"/>
            <a:ext cx="706668" cy="338554"/>
          </a:xfrm>
          <a:prstGeom prst="rect">
            <a:avLst/>
          </a:prstGeom>
          <a:noFill/>
        </p:spPr>
        <p:txBody>
          <a:bodyPr wrap="none" rtlCol="0">
            <a:spAutoFit/>
          </a:bodyPr>
          <a:lstStyle/>
          <a:p>
            <a:r>
              <a:rPr lang="en-US" sz="1600" dirty="0"/>
              <a:t>Step 7</a:t>
            </a:r>
          </a:p>
        </p:txBody>
      </p:sp>
      <p:cxnSp>
        <p:nvCxnSpPr>
          <p:cNvPr id="74" name="Straight Arrow Connector 73">
            <a:extLst>
              <a:ext uri="{FF2B5EF4-FFF2-40B4-BE49-F238E27FC236}">
                <a16:creationId xmlns:a16="http://schemas.microsoft.com/office/drawing/2014/main" id="{3CB9FFDA-073D-EA88-F2EF-A8E254CC946E}"/>
              </a:ext>
            </a:extLst>
          </p:cNvPr>
          <p:cNvCxnSpPr>
            <a:stCxn id="70" idx="3"/>
            <a:endCxn id="71" idx="1"/>
          </p:cNvCxnSpPr>
          <p:nvPr/>
        </p:nvCxnSpPr>
        <p:spPr>
          <a:xfrm>
            <a:off x="4121782" y="4553259"/>
            <a:ext cx="1045975" cy="13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0D6B1E70-9C9A-5796-DA76-4815A33F62E6}"/>
              </a:ext>
            </a:extLst>
          </p:cNvPr>
          <p:cNvPicPr>
            <a:picLocks noChangeAspect="1"/>
          </p:cNvPicPr>
          <p:nvPr/>
        </p:nvPicPr>
        <p:blipFill>
          <a:blip r:embed="rId2"/>
          <a:stretch>
            <a:fillRect/>
          </a:stretch>
        </p:blipFill>
        <p:spPr>
          <a:xfrm>
            <a:off x="482708" y="904258"/>
            <a:ext cx="1601937" cy="2340669"/>
          </a:xfrm>
          <a:prstGeom prst="rect">
            <a:avLst/>
          </a:prstGeom>
        </p:spPr>
      </p:pic>
      <p:pic>
        <p:nvPicPr>
          <p:cNvPr id="76" name="Picture 75">
            <a:extLst>
              <a:ext uri="{FF2B5EF4-FFF2-40B4-BE49-F238E27FC236}">
                <a16:creationId xmlns:a16="http://schemas.microsoft.com/office/drawing/2014/main" id="{F522995A-2858-BBD7-22C1-B07C4B7A727E}"/>
              </a:ext>
            </a:extLst>
          </p:cNvPr>
          <p:cNvPicPr>
            <a:picLocks noChangeAspect="1"/>
          </p:cNvPicPr>
          <p:nvPr/>
        </p:nvPicPr>
        <p:blipFill>
          <a:blip r:embed="rId3"/>
          <a:stretch>
            <a:fillRect/>
          </a:stretch>
        </p:blipFill>
        <p:spPr>
          <a:xfrm>
            <a:off x="7412763" y="3568653"/>
            <a:ext cx="2046191" cy="2507429"/>
          </a:xfrm>
          <a:prstGeom prst="rect">
            <a:avLst/>
          </a:prstGeom>
        </p:spPr>
      </p:pic>
    </p:spTree>
    <p:extLst>
      <p:ext uri="{BB962C8B-B14F-4D97-AF65-F5344CB8AC3E}">
        <p14:creationId xmlns:p14="http://schemas.microsoft.com/office/powerpoint/2010/main" val="2293998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err="1"/>
              <a:t>DocGCN</a:t>
            </a:r>
            <a:r>
              <a:rPr lang="en-GB" dirty="0"/>
              <a:t> : Performance Results &amp; Graphs </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05</a:t>
            </a:r>
          </a:p>
        </p:txBody>
      </p:sp>
    </p:spTree>
    <p:extLst>
      <p:ext uri="{BB962C8B-B14F-4D97-AF65-F5344CB8AC3E}">
        <p14:creationId xmlns:p14="http://schemas.microsoft.com/office/powerpoint/2010/main" val="690559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err="1"/>
              <a:t>DocGCN</a:t>
            </a:r>
            <a:r>
              <a:rPr lang="en-US" dirty="0"/>
              <a:t> Training Graphs</a:t>
            </a:r>
          </a:p>
        </p:txBody>
      </p:sp>
      <p:pic>
        <p:nvPicPr>
          <p:cNvPr id="7" name="Picture 2">
            <a:extLst>
              <a:ext uri="{FF2B5EF4-FFF2-40B4-BE49-F238E27FC236}">
                <a16:creationId xmlns:a16="http://schemas.microsoft.com/office/drawing/2014/main" id="{78A0B4FB-6642-CF26-DAAC-EEC7F31C1829}"/>
              </a:ext>
            </a:extLst>
          </p:cNvPr>
          <p:cNvPicPr>
            <a:picLocks noChangeAspect="1" noChangeArrowheads="1"/>
          </p:cNvPicPr>
          <p:nvPr/>
        </p:nvPicPr>
        <p:blipFill>
          <a:blip r:embed="rId2"/>
          <a:srcRect/>
          <a:stretch/>
        </p:blipFill>
        <p:spPr bwMode="auto">
          <a:xfrm>
            <a:off x="712074" y="909525"/>
            <a:ext cx="4959548" cy="23252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AB26E8B-1250-04E2-5451-84649E8F7DB1}"/>
              </a:ext>
            </a:extLst>
          </p:cNvPr>
          <p:cNvPicPr>
            <a:picLocks noChangeAspect="1" noChangeArrowheads="1"/>
          </p:cNvPicPr>
          <p:nvPr/>
        </p:nvPicPr>
        <p:blipFill>
          <a:blip r:embed="rId3"/>
          <a:srcRect/>
          <a:stretch/>
        </p:blipFill>
        <p:spPr bwMode="auto">
          <a:xfrm>
            <a:off x="712074" y="3977369"/>
            <a:ext cx="4959548" cy="21972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A3D4BD-275B-27AB-C3BD-47A96F573565}"/>
              </a:ext>
            </a:extLst>
          </p:cNvPr>
          <p:cNvPicPr>
            <a:picLocks noChangeAspect="1" noChangeArrowheads="1"/>
          </p:cNvPicPr>
          <p:nvPr/>
        </p:nvPicPr>
        <p:blipFill>
          <a:blip r:embed="rId4"/>
          <a:srcRect/>
          <a:stretch/>
        </p:blipFill>
        <p:spPr bwMode="auto">
          <a:xfrm>
            <a:off x="6424448" y="909525"/>
            <a:ext cx="4959548" cy="23252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922CD216-63C8-B074-F820-4E4772FCF12C}"/>
              </a:ext>
            </a:extLst>
          </p:cNvPr>
          <p:cNvPicPr>
            <a:picLocks noChangeAspect="1" noChangeArrowheads="1"/>
          </p:cNvPicPr>
          <p:nvPr/>
        </p:nvPicPr>
        <p:blipFill>
          <a:blip r:embed="rId5"/>
          <a:srcRect/>
          <a:stretch/>
        </p:blipFill>
        <p:spPr bwMode="auto">
          <a:xfrm>
            <a:off x="6424448" y="3977369"/>
            <a:ext cx="4939462" cy="219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88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Metrics Highlights – </a:t>
            </a:r>
            <a:r>
              <a:rPr lang="en-US" dirty="0" err="1"/>
              <a:t>DocGCN</a:t>
            </a:r>
            <a:r>
              <a:rPr lang="en-US" dirty="0"/>
              <a:t> on </a:t>
            </a:r>
            <a:r>
              <a:rPr lang="en-US" dirty="0" err="1"/>
              <a:t>DocBank</a:t>
            </a:r>
            <a:endParaRPr lang="en-US" dirty="0"/>
          </a:p>
        </p:txBody>
      </p:sp>
      <p:pic>
        <p:nvPicPr>
          <p:cNvPr id="4" name="Picture 4" descr="[202] : &#10;EPOCHS = 5 &#10;for epoch in range &#10;(EPOCHS) : &#10;(epoch) &#10;train &#10;1ØØØØit &#10;1.37it/s] &#10;The Total Accuracy for Epoch O: 76.39 &#10;Training Loss Epoch: 0.8828611248424276 &#10;Training Accuracy Epoch: 76.39 &#10;1Øøøøit &#10;1.2Øit/s] &#10;The Total Accuracy for Epoch 1: 82.74 &#10;Training Loss Epoch: 0.571108073892165 &#10;Training Accuracy Epoch: 82.74 &#10;løøøøit &#10;1.20it/sl &#10;The Total Accuracy for Epoch 2: 86.27 &#10;Training Loss Epoch: 0.4664104147812817 &#10;Training Accuracy Epoch: 86.27 &#10;964it [13:41, &#10;1.17it/sl ">
            <a:extLst>
              <a:ext uri="{FF2B5EF4-FFF2-40B4-BE49-F238E27FC236}">
                <a16:creationId xmlns:a16="http://schemas.microsoft.com/office/drawing/2014/main" id="{49905BD2-693F-FEE4-C9CF-1BC3E2A61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80" y="895928"/>
            <a:ext cx="4574730" cy="29309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ini Batch training Accuracy &#10;80 &#10;60 &#10;40 &#10;20 &#10;o &#10;5,000 &#10;10k &#10;15k &#10;20k &#10;25k &#10;30k ">
            <a:extLst>
              <a:ext uri="{FF2B5EF4-FFF2-40B4-BE49-F238E27FC236}">
                <a16:creationId xmlns:a16="http://schemas.microsoft.com/office/drawing/2014/main" id="{E04DB33D-6245-7259-4030-C89588A61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765" y="884333"/>
            <a:ext cx="3682570" cy="29417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Mini Batch training loss &#10;0.5 &#10;5,000 10k 15k 20k 25k 30k ">
            <a:extLst>
              <a:ext uri="{FF2B5EF4-FFF2-40B4-BE49-F238E27FC236}">
                <a16:creationId xmlns:a16="http://schemas.microsoft.com/office/drawing/2014/main" id="{8EB57ACD-E8EB-EE94-F37C-D10EAF9B7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1736" y="884333"/>
            <a:ext cx="3443684" cy="29417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 (gpt-LLM) shashanksahoo@JP-KIT-M-00163 (feat/inference_pipetine *%) » python training/ &#10;docgcn_mult tclass tfter. py &#10;2023-@6-17 I This TensorFlow binary is optimized to use available CPU in &#10;structtons in performance-critical operations. &#10;To enable the following instructions: FMA, in other operations, rebuild TensorFlow with the appropriate compiler flags. &#10;Truncation was not explicitly activated but is provided a specific value, please use •truncation=True' to explicitly truncate e &#10;xamptes to max length. Defaulting to 'longest_first• truncation strategy. If you encode pairs of sequences (GLUE-styte) with the tokenizer y &#10;ou can select this strategy more precisely by providing a specific strategy to 'truncation' . &#10;FutureWarning: The 'p &#10;argument is deprecated and will be removed in a future version, use 'padding=True' or •padding='longest&quot; &#10;to pad to the 10 &#10;ngest sequence in the batch, or use to pad to a max length. In this case, you can give a specific length with 'max_le &#10;ngth' (e.g. ) or leave max_length to None to &#10;warnings . warn( &#10;Validation in progress: 2867it [04:29, 10.65it/s] &#10;Validation Loss Epoch: 0.41743550391998996 &#10;validation Accuracy Epoch: 87.82699686083014 &#10;O (gpt-LLM) shashanksah00@JP-KIT-M-00163 &#10;pad to the maximal input size of &#10;docgcn-layout-segment-classifier &#10;the model (e.g. 512 for Bert). &#10;(feat/inference_pipetine *%) I ">
            <a:extLst>
              <a:ext uri="{FF2B5EF4-FFF2-40B4-BE49-F238E27FC236}">
                <a16:creationId xmlns:a16="http://schemas.microsoft.com/office/drawing/2014/main" id="{5C847811-0F6B-7D13-0C46-B1D1CCBE0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803" y="3891741"/>
            <a:ext cx="8164839" cy="225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9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a:t>
            </a:r>
          </a:p>
        </p:txBody>
      </p:sp>
      <p:sp>
        <p:nvSpPr>
          <p:cNvPr id="3" name="TextBox 2">
            <a:extLst>
              <a:ext uri="{FF2B5EF4-FFF2-40B4-BE49-F238E27FC236}">
                <a16:creationId xmlns:a16="http://schemas.microsoft.com/office/drawing/2014/main" id="{D6BF9F4B-B439-4CFF-8C50-E4CD6ABF4485}"/>
              </a:ext>
            </a:extLst>
          </p:cNvPr>
          <p:cNvSpPr txBox="1"/>
          <p:nvPr/>
        </p:nvSpPr>
        <p:spPr>
          <a:xfrm>
            <a:off x="927929" y="1148745"/>
            <a:ext cx="10265671" cy="5709255"/>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pPr>
            <a:r>
              <a:rPr lang="en-IN" sz="1400" dirty="0">
                <a:solidFill>
                  <a:schemeClr val="tx2"/>
                </a:solidFill>
              </a:rPr>
              <a:t>Digital documents (incl. scanned document images and PDF files) are popular and convenient for storing written textual information, as almost 2.5 trillion documents worldwide are available in the digital format.</a:t>
            </a: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r>
              <a:rPr lang="en-IN" sz="1400" dirty="0">
                <a:solidFill>
                  <a:schemeClr val="tx2"/>
                </a:solidFill>
              </a:rPr>
              <a:t>Recognizing the layout of unstructured digital documents (</a:t>
            </a:r>
            <a:r>
              <a:rPr lang="en-IN" sz="1400" i="1" dirty="0">
                <a:solidFill>
                  <a:schemeClr val="tx2"/>
                </a:solidFill>
              </a:rPr>
              <a:t>pdf</a:t>
            </a:r>
            <a:r>
              <a:rPr lang="en-IN" sz="1400" dirty="0">
                <a:solidFill>
                  <a:schemeClr val="tx2"/>
                </a:solidFill>
              </a:rPr>
              <a:t>, </a:t>
            </a:r>
            <a:r>
              <a:rPr lang="en-IN" sz="1400" i="1" dirty="0" err="1">
                <a:solidFill>
                  <a:schemeClr val="tx2"/>
                </a:solidFill>
              </a:rPr>
              <a:t>png</a:t>
            </a:r>
            <a:r>
              <a:rPr lang="en-IN" sz="1400" i="1" dirty="0">
                <a:solidFill>
                  <a:schemeClr val="tx2"/>
                </a:solidFill>
              </a:rPr>
              <a:t>, jpg, tiff etc.</a:t>
            </a:r>
            <a:r>
              <a:rPr lang="en-IN" sz="1400" dirty="0">
                <a:solidFill>
                  <a:schemeClr val="tx2"/>
                </a:solidFill>
              </a:rPr>
              <a:t>) is crucial when parsing the documents into the structured, machine-readable format for downstream application. </a:t>
            </a: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r>
              <a:rPr lang="en-IN" sz="1400" dirty="0">
                <a:solidFill>
                  <a:schemeClr val="tx2"/>
                </a:solidFill>
              </a:rPr>
              <a:t>Generally, document layout components comprises of </a:t>
            </a:r>
            <a:r>
              <a:rPr lang="en-IN" sz="1400" i="1" dirty="0">
                <a:solidFill>
                  <a:schemeClr val="tx2"/>
                </a:solidFill>
              </a:rPr>
              <a:t>Text, Title, List, Table, Figure, Question, Answer, Header, Footer etc.</a:t>
            </a: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r>
              <a:rPr lang="en-IN" sz="1400" dirty="0">
                <a:solidFill>
                  <a:schemeClr val="tx2"/>
                </a:solidFill>
              </a:rPr>
              <a:t>Current Document Layout Analysis (</a:t>
            </a:r>
            <a:r>
              <a:rPr lang="en-IN" sz="1400" b="1" dirty="0">
                <a:solidFill>
                  <a:schemeClr val="tx2"/>
                </a:solidFill>
              </a:rPr>
              <a:t>DLA</a:t>
            </a:r>
            <a:r>
              <a:rPr lang="en-IN" sz="1400" dirty="0">
                <a:solidFill>
                  <a:schemeClr val="tx2"/>
                </a:solidFill>
              </a:rPr>
              <a:t>) algorithms usually rely on visual cues to understand documents while ignoring other information, such as contextual information or the relationships between document layout components, which are vital to boost better layout analysis performance.</a:t>
            </a: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r>
              <a:rPr lang="en-IN" sz="1400" dirty="0">
                <a:solidFill>
                  <a:schemeClr val="tx2"/>
                </a:solidFill>
              </a:rPr>
              <a:t>The DLA task aims at understanding the documents from either </a:t>
            </a:r>
          </a:p>
          <a:p>
            <a:pPr marL="742950" lvl="1" indent="-285750">
              <a:spcAft>
                <a:spcPts val="600"/>
              </a:spcAft>
              <a:buFont typeface="Arial" panose="020B0604020202020204" pitchFamily="34" charset="0"/>
              <a:buChar char="•"/>
            </a:pPr>
            <a:r>
              <a:rPr lang="en-IN" sz="1400" dirty="0">
                <a:solidFill>
                  <a:schemeClr val="tx2"/>
                </a:solidFill>
              </a:rPr>
              <a:t>the physical analysis by detecting the document structure and the boundaries of each layout region or</a:t>
            </a:r>
          </a:p>
          <a:p>
            <a:pPr marL="742950" lvl="1" indent="-285750">
              <a:spcAft>
                <a:spcPts val="600"/>
              </a:spcAft>
              <a:buFont typeface="Arial" panose="020B0604020202020204" pitchFamily="34" charset="0"/>
              <a:buChar char="•"/>
            </a:pPr>
            <a:r>
              <a:rPr lang="en-IN" sz="1400" dirty="0">
                <a:solidFill>
                  <a:schemeClr val="tx2"/>
                </a:solidFill>
              </a:rPr>
              <a:t>the logical analysis by categorizing the detected layout components (segments) into the predefined document element classes, such as Title, Date, Author, and Figure.</a:t>
            </a:r>
          </a:p>
          <a:p>
            <a:pPr lvl="1">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endParaRPr lang="en-IN" sz="1400" dirty="0">
              <a:solidFill>
                <a:schemeClr val="tx2"/>
              </a:solidFill>
            </a:endParaRP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endParaRPr lang="en-IN" sz="1400" dirty="0">
              <a:solidFill>
                <a:schemeClr val="tx2"/>
              </a:solidFill>
            </a:endParaRPr>
          </a:p>
          <a:p>
            <a:pPr marL="285750" indent="-285750">
              <a:spcAft>
                <a:spcPts val="600"/>
              </a:spcAft>
              <a:buFont typeface="Arial" panose="020B0604020202020204" pitchFamily="34" charset="0"/>
              <a:buChar char="•"/>
            </a:pPr>
            <a:endParaRPr lang="en-IN" sz="1600" dirty="0">
              <a:solidFill>
                <a:schemeClr val="tx2"/>
              </a:solidFill>
            </a:endParaRPr>
          </a:p>
        </p:txBody>
      </p:sp>
    </p:spTree>
    <p:extLst>
      <p:ext uri="{BB962C8B-B14F-4D97-AF65-F5344CB8AC3E}">
        <p14:creationId xmlns:p14="http://schemas.microsoft.com/office/powerpoint/2010/main" val="3657490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Model Performance Report – </a:t>
            </a:r>
            <a:r>
              <a:rPr lang="en-US" dirty="0" err="1"/>
              <a:t>DocGCN</a:t>
            </a:r>
            <a:r>
              <a:rPr lang="en-US" dirty="0"/>
              <a:t> on </a:t>
            </a:r>
            <a:r>
              <a:rPr lang="en-US" dirty="0" err="1"/>
              <a:t>DocBank</a:t>
            </a:r>
            <a:endParaRPr lang="en-US" dirty="0"/>
          </a:p>
        </p:txBody>
      </p:sp>
      <p:pic>
        <p:nvPicPr>
          <p:cNvPr id="7" name="Picture 6">
            <a:extLst>
              <a:ext uri="{FF2B5EF4-FFF2-40B4-BE49-F238E27FC236}">
                <a16:creationId xmlns:a16="http://schemas.microsoft.com/office/drawing/2014/main" id="{46C78002-CE18-4B9B-B547-E581A909E5C3}"/>
              </a:ext>
            </a:extLst>
          </p:cNvPr>
          <p:cNvPicPr>
            <a:picLocks noChangeAspect="1"/>
          </p:cNvPicPr>
          <p:nvPr/>
        </p:nvPicPr>
        <p:blipFill>
          <a:blip r:embed="rId2"/>
          <a:srcRect/>
          <a:stretch/>
        </p:blipFill>
        <p:spPr>
          <a:xfrm>
            <a:off x="316345" y="1494048"/>
            <a:ext cx="5493328" cy="2864305"/>
          </a:xfrm>
          <a:prstGeom prst="rect">
            <a:avLst/>
          </a:prstGeom>
        </p:spPr>
      </p:pic>
      <p:pic>
        <p:nvPicPr>
          <p:cNvPr id="8" name="Picture 7">
            <a:extLst>
              <a:ext uri="{FF2B5EF4-FFF2-40B4-BE49-F238E27FC236}">
                <a16:creationId xmlns:a16="http://schemas.microsoft.com/office/drawing/2014/main" id="{9A4C7902-6AB6-2911-C320-B17D54BC8104}"/>
              </a:ext>
            </a:extLst>
          </p:cNvPr>
          <p:cNvPicPr>
            <a:picLocks noChangeAspect="1"/>
          </p:cNvPicPr>
          <p:nvPr/>
        </p:nvPicPr>
        <p:blipFill>
          <a:blip r:embed="rId3"/>
          <a:stretch>
            <a:fillRect/>
          </a:stretch>
        </p:blipFill>
        <p:spPr>
          <a:xfrm>
            <a:off x="3743037" y="5022084"/>
            <a:ext cx="7772400" cy="1220304"/>
          </a:xfrm>
          <a:prstGeom prst="rect">
            <a:avLst/>
          </a:prstGeom>
        </p:spPr>
      </p:pic>
    </p:spTree>
    <p:extLst>
      <p:ext uri="{BB962C8B-B14F-4D97-AF65-F5344CB8AC3E}">
        <p14:creationId xmlns:p14="http://schemas.microsoft.com/office/powerpoint/2010/main" val="1778755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Sample Results– </a:t>
            </a:r>
            <a:r>
              <a:rPr lang="en-US" dirty="0" err="1"/>
              <a:t>DocGCN</a:t>
            </a:r>
            <a:r>
              <a:rPr lang="en-US" dirty="0"/>
              <a:t> on </a:t>
            </a:r>
            <a:r>
              <a:rPr lang="en-US" dirty="0" err="1"/>
              <a:t>DocBank</a:t>
            </a:r>
            <a:endParaRPr lang="en-US" dirty="0"/>
          </a:p>
        </p:txBody>
      </p:sp>
      <p:pic>
        <p:nvPicPr>
          <p:cNvPr id="9" name="Picture 8">
            <a:extLst>
              <a:ext uri="{FF2B5EF4-FFF2-40B4-BE49-F238E27FC236}">
                <a16:creationId xmlns:a16="http://schemas.microsoft.com/office/drawing/2014/main" id="{0DB9E5AC-D25B-F833-6A7F-F5C145787666}"/>
              </a:ext>
            </a:extLst>
          </p:cNvPr>
          <p:cNvPicPr>
            <a:picLocks noChangeAspect="1"/>
          </p:cNvPicPr>
          <p:nvPr/>
        </p:nvPicPr>
        <p:blipFill>
          <a:blip r:embed="rId2"/>
          <a:srcRect/>
          <a:stretch/>
        </p:blipFill>
        <p:spPr>
          <a:xfrm>
            <a:off x="1061485" y="914400"/>
            <a:ext cx="3985013" cy="5161935"/>
          </a:xfrm>
          <a:prstGeom prst="rect">
            <a:avLst/>
          </a:prstGeom>
        </p:spPr>
      </p:pic>
      <p:pic>
        <p:nvPicPr>
          <p:cNvPr id="10" name="Picture 9">
            <a:extLst>
              <a:ext uri="{FF2B5EF4-FFF2-40B4-BE49-F238E27FC236}">
                <a16:creationId xmlns:a16="http://schemas.microsoft.com/office/drawing/2014/main" id="{90A9C3EC-F776-5592-23AF-10A9D9B3B3F3}"/>
              </a:ext>
            </a:extLst>
          </p:cNvPr>
          <p:cNvPicPr>
            <a:picLocks noChangeAspect="1"/>
          </p:cNvPicPr>
          <p:nvPr/>
        </p:nvPicPr>
        <p:blipFill>
          <a:blip r:embed="rId3"/>
          <a:srcRect/>
          <a:stretch/>
        </p:blipFill>
        <p:spPr>
          <a:xfrm>
            <a:off x="6646607" y="1053376"/>
            <a:ext cx="3690888" cy="4780944"/>
          </a:xfrm>
          <a:prstGeom prst="rect">
            <a:avLst/>
          </a:prstGeom>
        </p:spPr>
      </p:pic>
    </p:spTree>
    <p:extLst>
      <p:ext uri="{BB962C8B-B14F-4D97-AF65-F5344CB8AC3E}">
        <p14:creationId xmlns:p14="http://schemas.microsoft.com/office/powerpoint/2010/main" val="2075669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Metrics Highlights – </a:t>
            </a:r>
            <a:r>
              <a:rPr lang="en-US" dirty="0" err="1"/>
              <a:t>DocGCN</a:t>
            </a:r>
            <a:r>
              <a:rPr lang="en-US" dirty="0"/>
              <a:t> on FUNSD</a:t>
            </a:r>
          </a:p>
        </p:txBody>
      </p:sp>
      <p:pic>
        <p:nvPicPr>
          <p:cNvPr id="4" name="Picture 2" descr="[195] : &#10;EPOCHS &#10;for epoch in range(EPOCHS) : &#10;t rain (epoch)l &#10;464it [34:54, 4.51s/it] &#10;The Total Accuracy for Epoch Ø: 82.72837673728242 &#10;Training Loss Epoch: 0.5232149163453743 &#10;Training Accuracy Epoch: 82.72837673728242 &#10;464it [34:Ø6, 4.41s/it] &#10;Training Loss Epoch: 0.4143055Ø5Ø698077 &#10;464it [31:31, 4.Ø8s/it] &#10;The Total Accuracy for Epoch 2: 88.84091215760357 &#10;Training Loss Epoch: 0.35153056573572344 &#10;Training Accuracy Epoch: 88.84ø9121576Ø357 &#10;464it [32:34, 4.21s/it] &#10;The Total Accuracy for Epoch 3: go. 7569828633113 &#10;Training Loss Epoch: 0.29264461455449203 &#10;Training Accuracy Epoch: 90.7569828633113 ">
            <a:extLst>
              <a:ext uri="{FF2B5EF4-FFF2-40B4-BE49-F238E27FC236}">
                <a16:creationId xmlns:a16="http://schemas.microsoft.com/office/drawing/2014/main" id="{61D26E1B-E5F9-A0F5-A02F-32F0EF66E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20" y="994951"/>
            <a:ext cx="5310351" cy="3261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70] : &#10;= valid(model, vali_loader) &#10;73it [03:15, &#10;2.68s/itl &#10;Validation Loss Epoch: 0.46641848879317716 &#10;Validation Accuracy Epoch: 83.40480274442538 ">
            <a:extLst>
              <a:ext uri="{FF2B5EF4-FFF2-40B4-BE49-F238E27FC236}">
                <a16:creationId xmlns:a16="http://schemas.microsoft.com/office/drawing/2014/main" id="{67A191F2-2E8D-D705-1F24-4AD478298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20" y="4792717"/>
            <a:ext cx="5310352" cy="1608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530223F-9026-D16E-35BB-5132B9830065}"/>
              </a:ext>
            </a:extLst>
          </p:cNvPr>
          <p:cNvPicPr>
            <a:picLocks noChangeAspect="1"/>
          </p:cNvPicPr>
          <p:nvPr/>
        </p:nvPicPr>
        <p:blipFill>
          <a:blip r:embed="rId4"/>
          <a:stretch>
            <a:fillRect/>
          </a:stretch>
        </p:blipFill>
        <p:spPr>
          <a:xfrm>
            <a:off x="6353292" y="914402"/>
            <a:ext cx="5092393" cy="3342287"/>
          </a:xfrm>
          <a:prstGeom prst="rect">
            <a:avLst/>
          </a:prstGeom>
        </p:spPr>
      </p:pic>
      <p:pic>
        <p:nvPicPr>
          <p:cNvPr id="7" name="Picture 6">
            <a:extLst>
              <a:ext uri="{FF2B5EF4-FFF2-40B4-BE49-F238E27FC236}">
                <a16:creationId xmlns:a16="http://schemas.microsoft.com/office/drawing/2014/main" id="{518AD594-81C3-6DAB-CE59-C1AFDC45D20B}"/>
              </a:ext>
            </a:extLst>
          </p:cNvPr>
          <p:cNvPicPr>
            <a:picLocks noChangeAspect="1"/>
          </p:cNvPicPr>
          <p:nvPr/>
        </p:nvPicPr>
        <p:blipFill>
          <a:blip r:embed="rId5"/>
          <a:stretch>
            <a:fillRect/>
          </a:stretch>
        </p:blipFill>
        <p:spPr>
          <a:xfrm>
            <a:off x="6353292" y="4792938"/>
            <a:ext cx="5092393" cy="1607862"/>
          </a:xfrm>
          <a:prstGeom prst="rect">
            <a:avLst/>
          </a:prstGeom>
        </p:spPr>
      </p:pic>
    </p:spTree>
    <p:extLst>
      <p:ext uri="{BB962C8B-B14F-4D97-AF65-F5344CB8AC3E}">
        <p14:creationId xmlns:p14="http://schemas.microsoft.com/office/powerpoint/2010/main" val="3999197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Model Performance Report – </a:t>
            </a:r>
            <a:r>
              <a:rPr lang="en-US" dirty="0" err="1"/>
              <a:t>DocGCN</a:t>
            </a:r>
            <a:r>
              <a:rPr lang="en-US" dirty="0"/>
              <a:t> on FUNSD</a:t>
            </a:r>
          </a:p>
        </p:txBody>
      </p:sp>
      <p:pic>
        <p:nvPicPr>
          <p:cNvPr id="3" name="Picture 2">
            <a:extLst>
              <a:ext uri="{FF2B5EF4-FFF2-40B4-BE49-F238E27FC236}">
                <a16:creationId xmlns:a16="http://schemas.microsoft.com/office/drawing/2014/main" id="{2319F3BD-C85D-DD6D-3D33-3C9B88B72F2E}"/>
              </a:ext>
            </a:extLst>
          </p:cNvPr>
          <p:cNvPicPr>
            <a:picLocks noChangeAspect="1"/>
          </p:cNvPicPr>
          <p:nvPr/>
        </p:nvPicPr>
        <p:blipFill>
          <a:blip r:embed="rId2"/>
          <a:stretch>
            <a:fillRect/>
          </a:stretch>
        </p:blipFill>
        <p:spPr>
          <a:xfrm>
            <a:off x="725280" y="1244048"/>
            <a:ext cx="5930900" cy="2362200"/>
          </a:xfrm>
          <a:prstGeom prst="rect">
            <a:avLst/>
          </a:prstGeom>
        </p:spPr>
      </p:pic>
      <p:pic>
        <p:nvPicPr>
          <p:cNvPr id="4" name="Picture 3">
            <a:extLst>
              <a:ext uri="{FF2B5EF4-FFF2-40B4-BE49-F238E27FC236}">
                <a16:creationId xmlns:a16="http://schemas.microsoft.com/office/drawing/2014/main" id="{0643823D-2000-A980-515C-99C62A3FF4A5}"/>
              </a:ext>
            </a:extLst>
          </p:cNvPr>
          <p:cNvPicPr>
            <a:picLocks noChangeAspect="1"/>
          </p:cNvPicPr>
          <p:nvPr/>
        </p:nvPicPr>
        <p:blipFill>
          <a:blip r:embed="rId3"/>
          <a:stretch>
            <a:fillRect/>
          </a:stretch>
        </p:blipFill>
        <p:spPr>
          <a:xfrm>
            <a:off x="2760948" y="4057866"/>
            <a:ext cx="7772400" cy="1482178"/>
          </a:xfrm>
          <a:prstGeom prst="rect">
            <a:avLst/>
          </a:prstGeom>
        </p:spPr>
      </p:pic>
      <p:sp>
        <p:nvSpPr>
          <p:cNvPr id="5" name="TextBox 4">
            <a:extLst>
              <a:ext uri="{FF2B5EF4-FFF2-40B4-BE49-F238E27FC236}">
                <a16:creationId xmlns:a16="http://schemas.microsoft.com/office/drawing/2014/main" id="{6BF78881-7F48-5127-EE4A-24AF7961FDEE}"/>
              </a:ext>
            </a:extLst>
          </p:cNvPr>
          <p:cNvSpPr txBox="1"/>
          <p:nvPr/>
        </p:nvSpPr>
        <p:spPr>
          <a:xfrm>
            <a:off x="7802218" y="2068257"/>
            <a:ext cx="2176670" cy="1463753"/>
          </a:xfrm>
          <a:prstGeom prst="rect">
            <a:avLst/>
          </a:prstGeom>
        </p:spPr>
        <p:txBody>
          <a:bodyPr vert="horz" wrap="none" lIns="0" tIns="0" rIns="0" bIns="0" rtlCol="0" anchor="t" anchorCtr="0">
            <a:noAutofit/>
          </a:bodyPr>
          <a:lstStyle/>
          <a:p>
            <a:pPr algn="l">
              <a:spcAft>
                <a:spcPts val="600"/>
              </a:spcAft>
            </a:pPr>
            <a:r>
              <a:rPr lang="en-US" sz="1500" b="1" dirty="0">
                <a:solidFill>
                  <a:schemeClr val="tx2"/>
                </a:solidFill>
              </a:rPr>
              <a:t>F1-Score Comparison</a:t>
            </a:r>
          </a:p>
          <a:p>
            <a:pPr algn="l">
              <a:spcAft>
                <a:spcPts val="600"/>
              </a:spcAft>
            </a:pPr>
            <a:r>
              <a:rPr lang="en-US" sz="1500" dirty="0">
                <a:solidFill>
                  <a:schemeClr val="tx2"/>
                </a:solidFill>
              </a:rPr>
              <a:t>0 - Answer</a:t>
            </a:r>
          </a:p>
          <a:p>
            <a:pPr algn="l">
              <a:spcAft>
                <a:spcPts val="600"/>
              </a:spcAft>
            </a:pPr>
            <a:r>
              <a:rPr lang="en-US" sz="1500" dirty="0">
                <a:solidFill>
                  <a:schemeClr val="tx2"/>
                </a:solidFill>
              </a:rPr>
              <a:t>1 - Header</a:t>
            </a:r>
          </a:p>
          <a:p>
            <a:pPr algn="l">
              <a:spcAft>
                <a:spcPts val="600"/>
              </a:spcAft>
            </a:pPr>
            <a:r>
              <a:rPr lang="en-US" sz="1500" dirty="0">
                <a:solidFill>
                  <a:schemeClr val="tx2"/>
                </a:solidFill>
              </a:rPr>
              <a:t>2 - Other</a:t>
            </a:r>
          </a:p>
          <a:p>
            <a:pPr algn="l">
              <a:spcAft>
                <a:spcPts val="600"/>
              </a:spcAft>
            </a:pPr>
            <a:r>
              <a:rPr lang="en-US" sz="1500" dirty="0">
                <a:solidFill>
                  <a:schemeClr val="tx2"/>
                </a:solidFill>
              </a:rPr>
              <a:t>3 - Question</a:t>
            </a:r>
          </a:p>
        </p:txBody>
      </p:sp>
    </p:spTree>
    <p:extLst>
      <p:ext uri="{BB962C8B-B14F-4D97-AF65-F5344CB8AC3E}">
        <p14:creationId xmlns:p14="http://schemas.microsoft.com/office/powerpoint/2010/main" val="3471827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Sample Results– </a:t>
            </a:r>
            <a:r>
              <a:rPr lang="en-US" dirty="0" err="1"/>
              <a:t>DocGCN</a:t>
            </a:r>
            <a:r>
              <a:rPr lang="en-US" dirty="0"/>
              <a:t> on FUNSD</a:t>
            </a:r>
          </a:p>
        </p:txBody>
      </p:sp>
      <p:pic>
        <p:nvPicPr>
          <p:cNvPr id="9" name="Picture 8">
            <a:extLst>
              <a:ext uri="{FF2B5EF4-FFF2-40B4-BE49-F238E27FC236}">
                <a16:creationId xmlns:a16="http://schemas.microsoft.com/office/drawing/2014/main" id="{0DB9E5AC-D25B-F833-6A7F-F5C145787666}"/>
              </a:ext>
            </a:extLst>
          </p:cNvPr>
          <p:cNvPicPr>
            <a:picLocks noChangeAspect="1"/>
          </p:cNvPicPr>
          <p:nvPr/>
        </p:nvPicPr>
        <p:blipFill>
          <a:blip r:embed="rId2"/>
          <a:stretch>
            <a:fillRect/>
          </a:stretch>
        </p:blipFill>
        <p:spPr>
          <a:xfrm>
            <a:off x="936215" y="914400"/>
            <a:ext cx="4235553" cy="5161935"/>
          </a:xfrm>
          <a:prstGeom prst="rect">
            <a:avLst/>
          </a:prstGeom>
        </p:spPr>
      </p:pic>
      <p:pic>
        <p:nvPicPr>
          <p:cNvPr id="10" name="Picture 9">
            <a:extLst>
              <a:ext uri="{FF2B5EF4-FFF2-40B4-BE49-F238E27FC236}">
                <a16:creationId xmlns:a16="http://schemas.microsoft.com/office/drawing/2014/main" id="{90A9C3EC-F776-5592-23AF-10A9D9B3B3F3}"/>
              </a:ext>
            </a:extLst>
          </p:cNvPr>
          <p:cNvPicPr>
            <a:picLocks noChangeAspect="1"/>
          </p:cNvPicPr>
          <p:nvPr/>
        </p:nvPicPr>
        <p:blipFill>
          <a:blip r:embed="rId3"/>
          <a:srcRect/>
          <a:stretch/>
        </p:blipFill>
        <p:spPr>
          <a:xfrm>
            <a:off x="6194323" y="1322714"/>
            <a:ext cx="5061462" cy="4177308"/>
          </a:xfrm>
          <a:prstGeom prst="rect">
            <a:avLst/>
          </a:prstGeom>
        </p:spPr>
      </p:pic>
    </p:spTree>
    <p:extLst>
      <p:ext uri="{BB962C8B-B14F-4D97-AF65-F5344CB8AC3E}">
        <p14:creationId xmlns:p14="http://schemas.microsoft.com/office/powerpoint/2010/main" val="120200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err="1"/>
              <a:t>Performace</a:t>
            </a:r>
            <a:r>
              <a:rPr lang="en-GB" dirty="0"/>
              <a:t> Reports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06</a:t>
            </a:r>
          </a:p>
        </p:txBody>
      </p:sp>
    </p:spTree>
    <p:extLst>
      <p:ext uri="{BB962C8B-B14F-4D97-AF65-F5344CB8AC3E}">
        <p14:creationId xmlns:p14="http://schemas.microsoft.com/office/powerpoint/2010/main" val="895495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MSP Requirements</a:t>
            </a:r>
            <a:br>
              <a:rPr lang="en-GB" dirty="0"/>
            </a:br>
            <a:br>
              <a:rPr lang="en-GB" dirty="0"/>
            </a:b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978734"/>
            <a:ext cx="10093670" cy="861774"/>
          </a:xfrm>
          <a:prstGeom prst="rect">
            <a:avLst/>
          </a:prstGeom>
          <a:noFill/>
        </p:spPr>
        <p:txBody>
          <a:bodyPr wrap="square" lIns="0" tIns="0" rIns="0" bIns="0" rtlCol="0">
            <a:spAutoFit/>
          </a:bodyPr>
          <a:lstStyle/>
          <a:p>
            <a:pPr>
              <a:spcAft>
                <a:spcPts val="600"/>
              </a:spcAft>
            </a:pPr>
            <a:endParaRPr lang="en-GB" sz="1600" b="1" dirty="0">
              <a:solidFill>
                <a:schemeClr val="tx2"/>
              </a:solidFill>
            </a:endParaRPr>
          </a:p>
          <a:p>
            <a:pPr>
              <a:spcAft>
                <a:spcPts val="600"/>
              </a:spcAft>
            </a:pPr>
            <a:r>
              <a:rPr lang="en-GB" sz="1600" b="1" dirty="0">
                <a:solidFill>
                  <a:schemeClr val="tx2"/>
                </a:solidFill>
              </a:rPr>
              <a:t>&lt;TBD&gt;</a:t>
            </a:r>
          </a:p>
          <a:p>
            <a:pPr marL="742950" lvl="1" indent="-285750">
              <a:spcAft>
                <a:spcPts val="600"/>
              </a:spcAft>
              <a:buFont typeface="Arial" panose="020B0604020202020204" pitchFamily="34" charset="0"/>
              <a:buChar char="•"/>
            </a:pPr>
            <a:endParaRPr lang="en-GB" sz="1400" dirty="0">
              <a:solidFill>
                <a:schemeClr val="tx2"/>
              </a:solidFill>
            </a:endParaRPr>
          </a:p>
        </p:txBody>
      </p:sp>
    </p:spTree>
    <p:extLst>
      <p:ext uri="{BB962C8B-B14F-4D97-AF65-F5344CB8AC3E}">
        <p14:creationId xmlns:p14="http://schemas.microsoft.com/office/powerpoint/2010/main" val="3405712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336FC-43B7-4EAC-9103-59F0A1FC91B9}"/>
              </a:ext>
            </a:extLst>
          </p:cNvPr>
          <p:cNvSpPr>
            <a:spLocks noGrp="1"/>
          </p:cNvSpPr>
          <p:nvPr>
            <p:ph type="ctrTitle"/>
          </p:nvPr>
        </p:nvSpPr>
        <p:spPr/>
        <p:txBody>
          <a:bodyPr/>
          <a:lstStyle/>
          <a:p>
            <a:r>
              <a:rPr lang="en-GB" dirty="0"/>
              <a:t>Q&amp;A</a:t>
            </a:r>
          </a:p>
        </p:txBody>
      </p:sp>
      <p:sp>
        <p:nvSpPr>
          <p:cNvPr id="4" name="Text Placeholder 3">
            <a:extLst>
              <a:ext uri="{FF2B5EF4-FFF2-40B4-BE49-F238E27FC236}">
                <a16:creationId xmlns:a16="http://schemas.microsoft.com/office/drawing/2014/main" id="{B477484D-222C-49E1-B537-E8CAECF5BF71}"/>
              </a:ext>
            </a:extLst>
          </p:cNvPr>
          <p:cNvSpPr>
            <a:spLocks noGrp="1"/>
          </p:cNvSpPr>
          <p:nvPr>
            <p:ph type="body" sz="quarter" idx="12"/>
          </p:nvPr>
        </p:nvSpPr>
        <p:spPr/>
        <p:txBody>
          <a:bodyPr/>
          <a:lstStyle/>
          <a:p>
            <a:r>
              <a:rPr lang="en-GB" dirty="0"/>
              <a:t>23</a:t>
            </a:r>
          </a:p>
        </p:txBody>
      </p:sp>
    </p:spTree>
    <p:extLst>
      <p:ext uri="{BB962C8B-B14F-4D97-AF65-F5344CB8AC3E}">
        <p14:creationId xmlns:p14="http://schemas.microsoft.com/office/powerpoint/2010/main" val="1848318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312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F8E8F-5F0C-FF49-9F0D-CEE8FA95DF1C}"/>
              </a:ext>
            </a:extLst>
          </p:cNvPr>
          <p:cNvPicPr>
            <a:picLocks noChangeAspect="1"/>
          </p:cNvPicPr>
          <p:nvPr/>
        </p:nvPicPr>
        <p:blipFill>
          <a:blip r:embed="rId2"/>
          <a:stretch>
            <a:fillRect/>
          </a:stretch>
        </p:blipFill>
        <p:spPr>
          <a:xfrm>
            <a:off x="760436" y="278296"/>
            <a:ext cx="6005533" cy="5814392"/>
          </a:xfrm>
          <a:prstGeom prst="rect">
            <a:avLst/>
          </a:prstGeom>
        </p:spPr>
      </p:pic>
      <p:sp>
        <p:nvSpPr>
          <p:cNvPr id="4" name="TextBox 3">
            <a:extLst>
              <a:ext uri="{FF2B5EF4-FFF2-40B4-BE49-F238E27FC236}">
                <a16:creationId xmlns:a16="http://schemas.microsoft.com/office/drawing/2014/main" id="{BECCC36F-2F80-D195-CCDA-9E7A7112AE98}"/>
              </a:ext>
            </a:extLst>
          </p:cNvPr>
          <p:cNvSpPr txBox="1"/>
          <p:nvPr/>
        </p:nvSpPr>
        <p:spPr>
          <a:xfrm>
            <a:off x="6947452" y="1600200"/>
            <a:ext cx="914400" cy="91440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5" name="TextBox 4">
            <a:extLst>
              <a:ext uri="{FF2B5EF4-FFF2-40B4-BE49-F238E27FC236}">
                <a16:creationId xmlns:a16="http://schemas.microsoft.com/office/drawing/2014/main" id="{A82C10A5-5DAC-42E5-5CC3-5617B704AAC3}"/>
              </a:ext>
            </a:extLst>
          </p:cNvPr>
          <p:cNvSpPr txBox="1"/>
          <p:nvPr/>
        </p:nvSpPr>
        <p:spPr>
          <a:xfrm>
            <a:off x="7547747" y="1717954"/>
            <a:ext cx="4291321" cy="3422091"/>
          </a:xfrm>
          <a:prstGeom prst="rect">
            <a:avLst/>
          </a:prstGeom>
          <a:noFill/>
        </p:spPr>
        <p:txBody>
          <a:bodyPr wrap="square" lIns="0" tIns="0" rIns="0" bIns="0" rtlCol="0">
            <a:spAutoFit/>
          </a:bodyPr>
          <a:lstStyle/>
          <a:p>
            <a:pPr>
              <a:lnSpc>
                <a:spcPct val="70000"/>
              </a:lnSpc>
              <a:spcAft>
                <a:spcPts val="1200"/>
              </a:spcAft>
            </a:pPr>
            <a:r>
              <a:rPr lang="en-GB" sz="2600" dirty="0">
                <a:solidFill>
                  <a:schemeClr val="tx2"/>
                </a:solidFill>
                <a:latin typeface="+mj-lt"/>
              </a:rPr>
              <a:t>Sample DLA Components </a:t>
            </a:r>
          </a:p>
          <a:p>
            <a:pPr marL="228600" indent="-228600">
              <a:lnSpc>
                <a:spcPct val="110000"/>
              </a:lnSpc>
              <a:spcAft>
                <a:spcPts val="600"/>
              </a:spcAft>
              <a:buAutoNum type="arabicPeriod"/>
            </a:pPr>
            <a:r>
              <a:rPr lang="en-IN" sz="1200" dirty="0">
                <a:solidFill>
                  <a:schemeClr val="tx2"/>
                </a:solidFill>
              </a:rPr>
              <a:t>Text</a:t>
            </a:r>
          </a:p>
          <a:p>
            <a:pPr marL="228600" indent="-228600">
              <a:lnSpc>
                <a:spcPct val="110000"/>
              </a:lnSpc>
              <a:spcAft>
                <a:spcPts val="600"/>
              </a:spcAft>
              <a:buAutoNum type="arabicPeriod"/>
            </a:pPr>
            <a:r>
              <a:rPr lang="en-IN" sz="1200" dirty="0">
                <a:solidFill>
                  <a:schemeClr val="tx2"/>
                </a:solidFill>
              </a:rPr>
              <a:t>Title</a:t>
            </a:r>
          </a:p>
          <a:p>
            <a:pPr marL="228600" indent="-228600">
              <a:lnSpc>
                <a:spcPct val="110000"/>
              </a:lnSpc>
              <a:spcAft>
                <a:spcPts val="600"/>
              </a:spcAft>
              <a:buAutoNum type="arabicPeriod"/>
            </a:pPr>
            <a:r>
              <a:rPr lang="en-IN" sz="1200" dirty="0">
                <a:solidFill>
                  <a:schemeClr val="tx2"/>
                </a:solidFill>
              </a:rPr>
              <a:t>List</a:t>
            </a:r>
          </a:p>
          <a:p>
            <a:pPr marL="228600" indent="-228600">
              <a:lnSpc>
                <a:spcPct val="110000"/>
              </a:lnSpc>
              <a:spcAft>
                <a:spcPts val="600"/>
              </a:spcAft>
              <a:buAutoNum type="arabicPeriod"/>
            </a:pPr>
            <a:r>
              <a:rPr lang="en-IN" sz="1200" dirty="0">
                <a:solidFill>
                  <a:schemeClr val="tx2"/>
                </a:solidFill>
              </a:rPr>
              <a:t>Table</a:t>
            </a:r>
          </a:p>
          <a:p>
            <a:pPr marL="228600" indent="-228600">
              <a:lnSpc>
                <a:spcPct val="110000"/>
              </a:lnSpc>
              <a:spcAft>
                <a:spcPts val="600"/>
              </a:spcAft>
              <a:buAutoNum type="arabicPeriod"/>
            </a:pPr>
            <a:r>
              <a:rPr lang="en-IN" sz="1200" dirty="0">
                <a:solidFill>
                  <a:schemeClr val="tx2"/>
                </a:solidFill>
              </a:rPr>
              <a:t>Figure</a:t>
            </a:r>
          </a:p>
          <a:p>
            <a:pPr marL="228600" indent="-228600">
              <a:lnSpc>
                <a:spcPct val="110000"/>
              </a:lnSpc>
              <a:spcAft>
                <a:spcPts val="600"/>
              </a:spcAft>
              <a:buAutoNum type="arabicPeriod"/>
            </a:pPr>
            <a:r>
              <a:rPr lang="en-IN" sz="1200" dirty="0">
                <a:solidFill>
                  <a:schemeClr val="tx2"/>
                </a:solidFill>
              </a:rPr>
              <a:t>Question</a:t>
            </a:r>
          </a:p>
          <a:p>
            <a:pPr marL="228600" indent="-228600">
              <a:lnSpc>
                <a:spcPct val="110000"/>
              </a:lnSpc>
              <a:spcAft>
                <a:spcPts val="600"/>
              </a:spcAft>
              <a:buAutoNum type="arabicPeriod"/>
            </a:pPr>
            <a:r>
              <a:rPr lang="en-IN" sz="1200" dirty="0">
                <a:solidFill>
                  <a:schemeClr val="tx2"/>
                </a:solidFill>
              </a:rPr>
              <a:t>Answer</a:t>
            </a:r>
          </a:p>
          <a:p>
            <a:pPr marL="228600" indent="-228600">
              <a:lnSpc>
                <a:spcPct val="110000"/>
              </a:lnSpc>
              <a:spcAft>
                <a:spcPts val="600"/>
              </a:spcAft>
              <a:buAutoNum type="arabicPeriod"/>
            </a:pPr>
            <a:r>
              <a:rPr lang="en-IN" sz="1200" dirty="0">
                <a:solidFill>
                  <a:schemeClr val="tx2"/>
                </a:solidFill>
              </a:rPr>
              <a:t>Header</a:t>
            </a:r>
          </a:p>
          <a:p>
            <a:pPr marL="228600" indent="-228600">
              <a:lnSpc>
                <a:spcPct val="110000"/>
              </a:lnSpc>
              <a:spcAft>
                <a:spcPts val="600"/>
              </a:spcAft>
              <a:buAutoNum type="arabicPeriod"/>
            </a:pPr>
            <a:r>
              <a:rPr lang="en-IN" sz="1200" dirty="0">
                <a:solidFill>
                  <a:schemeClr val="tx2"/>
                </a:solidFill>
              </a:rPr>
              <a:t>Footer</a:t>
            </a:r>
          </a:p>
          <a:p>
            <a:pPr marL="228600" indent="-228600">
              <a:lnSpc>
                <a:spcPct val="110000"/>
              </a:lnSpc>
              <a:spcAft>
                <a:spcPts val="600"/>
              </a:spcAft>
              <a:buAutoNum type="arabicPeriod"/>
            </a:pPr>
            <a:r>
              <a:rPr lang="en-IN" sz="1200" dirty="0">
                <a:solidFill>
                  <a:schemeClr val="tx2"/>
                </a:solidFill>
              </a:rPr>
              <a:t>Other</a:t>
            </a:r>
          </a:p>
          <a:p>
            <a:pPr marL="228600" indent="-228600">
              <a:lnSpc>
                <a:spcPct val="110000"/>
              </a:lnSpc>
              <a:spcAft>
                <a:spcPts val="600"/>
              </a:spcAft>
              <a:buAutoNum type="arabicPeriod"/>
            </a:pPr>
            <a:endParaRPr lang="en-GB" sz="1200" dirty="0">
              <a:solidFill>
                <a:schemeClr val="tx2"/>
              </a:solidFill>
            </a:endParaRPr>
          </a:p>
        </p:txBody>
      </p:sp>
      <p:sp>
        <p:nvSpPr>
          <p:cNvPr id="6" name="TextBox 5">
            <a:extLst>
              <a:ext uri="{FF2B5EF4-FFF2-40B4-BE49-F238E27FC236}">
                <a16:creationId xmlns:a16="http://schemas.microsoft.com/office/drawing/2014/main" id="{7C7FCE2A-061B-07C5-8D54-8F7BF2E60829}"/>
              </a:ext>
            </a:extLst>
          </p:cNvPr>
          <p:cNvSpPr txBox="1"/>
          <p:nvPr/>
        </p:nvSpPr>
        <p:spPr>
          <a:xfrm>
            <a:off x="7116417" y="5983357"/>
            <a:ext cx="914400" cy="91440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7" name="TextBox 6">
            <a:extLst>
              <a:ext uri="{FF2B5EF4-FFF2-40B4-BE49-F238E27FC236}">
                <a16:creationId xmlns:a16="http://schemas.microsoft.com/office/drawing/2014/main" id="{05F1F857-35D8-A392-C6DB-49BCCCA57ED6}"/>
              </a:ext>
            </a:extLst>
          </p:cNvPr>
          <p:cNvSpPr txBox="1"/>
          <p:nvPr/>
        </p:nvSpPr>
        <p:spPr>
          <a:xfrm>
            <a:off x="7066722" y="5705061"/>
            <a:ext cx="0" cy="0"/>
          </a:xfrm>
          <a:prstGeom prst="rect">
            <a:avLst/>
          </a:prstGeom>
        </p:spPr>
        <p:txBody>
          <a:bodyPr vert="horz" wrap="none" lIns="0" tIns="0" rIns="0" bIns="0" rtlCol="0" anchor="t" anchorCtr="0">
            <a:noAutofit/>
          </a:bodyPr>
          <a:lstStyle/>
          <a:p>
            <a:pPr algn="l">
              <a:spcAft>
                <a:spcPts val="600"/>
              </a:spcAft>
            </a:pPr>
            <a:r>
              <a:rPr lang="en-US" sz="1000" b="1" dirty="0">
                <a:solidFill>
                  <a:schemeClr val="tx2"/>
                </a:solidFill>
              </a:rPr>
              <a:t>Source : </a:t>
            </a:r>
            <a:r>
              <a:rPr lang="en-IN" sz="1000" dirty="0">
                <a:hlinkClick r:id="rId3"/>
              </a:rPr>
              <a:t>AG Keim - Datenanalyse und Visualisierung (uni-konstanz.de)</a:t>
            </a:r>
            <a:r>
              <a:rPr lang="en-US" sz="1000" b="1" dirty="0">
                <a:solidFill>
                  <a:schemeClr val="tx2"/>
                </a:solidFill>
              </a:rPr>
              <a:t> </a:t>
            </a:r>
          </a:p>
        </p:txBody>
      </p:sp>
    </p:spTree>
    <p:extLst>
      <p:ext uri="{BB962C8B-B14F-4D97-AF65-F5344CB8AC3E}">
        <p14:creationId xmlns:p14="http://schemas.microsoft.com/office/powerpoint/2010/main" val="201652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a:t>Proposal Goal</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02</a:t>
            </a:r>
          </a:p>
        </p:txBody>
      </p:sp>
    </p:spTree>
    <p:extLst>
      <p:ext uri="{BB962C8B-B14F-4D97-AF65-F5344CB8AC3E}">
        <p14:creationId xmlns:p14="http://schemas.microsoft.com/office/powerpoint/2010/main" val="345215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Proposal Goal</a:t>
            </a:r>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978734"/>
            <a:ext cx="10093670" cy="5001369"/>
          </a:xfrm>
          <a:prstGeom prst="rect">
            <a:avLst/>
          </a:prstGeom>
          <a:noFill/>
        </p:spPr>
        <p:txBody>
          <a:bodyPr wrap="square" lIns="0" tIns="0" rIns="0" bIns="0" rtlCol="0">
            <a:spAutoFit/>
          </a:bodyPr>
          <a:lstStyle/>
          <a:p>
            <a:pPr>
              <a:spcAft>
                <a:spcPts val="600"/>
              </a:spcAft>
            </a:pPr>
            <a:r>
              <a:rPr lang="en-GB" sz="1600" b="1" dirty="0">
                <a:solidFill>
                  <a:schemeClr val="tx2"/>
                </a:solidFill>
              </a:rPr>
              <a:t>Goal</a:t>
            </a:r>
          </a:p>
          <a:p>
            <a:pPr marL="742950" lvl="1" indent="-285750">
              <a:spcAft>
                <a:spcPts val="600"/>
              </a:spcAft>
              <a:buFont typeface="Arial" panose="020B0604020202020204" pitchFamily="34" charset="0"/>
              <a:buChar char="•"/>
            </a:pPr>
            <a:r>
              <a:rPr lang="en-IN" sz="1400" dirty="0">
                <a:solidFill>
                  <a:schemeClr val="tx2"/>
                </a:solidFill>
              </a:rPr>
              <a:t>The comprehensive aspect of DLA is generally missed with existing approaches as they ignore to comprehend the visual and logical relationship between components and focus purely on key-value pair relationships only.</a:t>
            </a:r>
          </a:p>
          <a:p>
            <a:pPr marL="742950" lvl="1" indent="-285750">
              <a:spcAft>
                <a:spcPts val="600"/>
              </a:spcAft>
              <a:buFont typeface="Arial" panose="020B0604020202020204" pitchFamily="34" charset="0"/>
              <a:buChar char="•"/>
            </a:pPr>
            <a:r>
              <a:rPr lang="en-IN" sz="1400" dirty="0">
                <a:solidFill>
                  <a:schemeClr val="tx2"/>
                </a:solidFill>
              </a:rPr>
              <a:t>We have devised a method called </a:t>
            </a:r>
            <a:r>
              <a:rPr lang="en-IN" sz="1400" b="1" dirty="0" err="1">
                <a:solidFill>
                  <a:schemeClr val="tx2"/>
                </a:solidFill>
              </a:rPr>
              <a:t>DocGCN</a:t>
            </a:r>
            <a:r>
              <a:rPr lang="en-IN" sz="1400" dirty="0">
                <a:solidFill>
                  <a:schemeClr val="tx2"/>
                </a:solidFill>
              </a:rPr>
              <a:t> using Graph Convolutional Networks (GCNs) for DLA which incorporates a holistic perspective to achieve better and enhanced representation of all document features.</a:t>
            </a:r>
          </a:p>
          <a:p>
            <a:pPr marL="742950" lvl="1" indent="-285750">
              <a:spcAft>
                <a:spcPts val="600"/>
              </a:spcAft>
              <a:buFont typeface="Arial" panose="020B0604020202020204" pitchFamily="34" charset="0"/>
              <a:buChar char="•"/>
            </a:pPr>
            <a:r>
              <a:rPr lang="en-IN" sz="1400" b="1" dirty="0" err="1">
                <a:solidFill>
                  <a:schemeClr val="tx2"/>
                </a:solidFill>
              </a:rPr>
              <a:t>DocGCN</a:t>
            </a:r>
            <a:r>
              <a:rPr lang="en-IN" sz="1400" dirty="0">
                <a:solidFill>
                  <a:schemeClr val="tx2"/>
                </a:solidFill>
              </a:rPr>
              <a:t> stands for Heterogenous Graph Convolutional Networks for DLA</a:t>
            </a:r>
            <a:endParaRPr lang="en-GB" sz="1400" dirty="0">
              <a:solidFill>
                <a:schemeClr val="tx2"/>
              </a:solidFill>
            </a:endParaRPr>
          </a:p>
          <a:p>
            <a:pPr marL="742950" lvl="1" indent="-285750">
              <a:spcAft>
                <a:spcPts val="600"/>
              </a:spcAft>
              <a:buFont typeface="Arial" panose="020B0604020202020204" pitchFamily="34" charset="0"/>
              <a:buChar char="•"/>
            </a:pPr>
            <a:r>
              <a:rPr lang="en-GB" sz="1400" dirty="0">
                <a:solidFill>
                  <a:schemeClr val="tx2"/>
                </a:solidFill>
              </a:rPr>
              <a:t>We propose </a:t>
            </a:r>
            <a:r>
              <a:rPr lang="en-GB" sz="1400" dirty="0" err="1">
                <a:solidFill>
                  <a:schemeClr val="tx2"/>
                </a:solidFill>
              </a:rPr>
              <a:t>DocGCN</a:t>
            </a:r>
            <a:r>
              <a:rPr lang="en-GB" sz="1400" dirty="0">
                <a:solidFill>
                  <a:schemeClr val="tx2"/>
                </a:solidFill>
              </a:rPr>
              <a:t> as an open-source alternative to achieve enhanced feature extraction and representation of document components to perform critical analysis such as identification and classification of components into its constituent elements and provide relation mapping based metadata.</a:t>
            </a:r>
          </a:p>
          <a:p>
            <a:pPr marL="285750" indent="-285750">
              <a:spcAft>
                <a:spcPts val="600"/>
              </a:spcAft>
              <a:buFont typeface="Arial" panose="020B0604020202020204" pitchFamily="34" charset="0"/>
              <a:buChar char="•"/>
            </a:pPr>
            <a:endParaRPr lang="en-GB" sz="1400" dirty="0">
              <a:solidFill>
                <a:schemeClr val="tx2"/>
              </a:solidFill>
            </a:endParaRPr>
          </a:p>
          <a:p>
            <a:pPr>
              <a:spcAft>
                <a:spcPts val="600"/>
              </a:spcAft>
            </a:pPr>
            <a:r>
              <a:rPr lang="en-GB" sz="1600" b="1" dirty="0">
                <a:solidFill>
                  <a:schemeClr val="tx2"/>
                </a:solidFill>
              </a:rPr>
              <a:t>Plan</a:t>
            </a:r>
          </a:p>
          <a:p>
            <a:pPr marL="742950" lvl="1" indent="-285750">
              <a:spcAft>
                <a:spcPts val="600"/>
              </a:spcAft>
              <a:buFont typeface="Arial" panose="020B0604020202020204" pitchFamily="34" charset="0"/>
              <a:buChar char="•"/>
            </a:pPr>
            <a:r>
              <a:rPr lang="en-GB" sz="1400" dirty="0">
                <a:solidFill>
                  <a:schemeClr val="tx2"/>
                </a:solidFill>
              </a:rPr>
              <a:t>The idea is to design, build and deploy a heterogeneous/multimodal deep-learning based model to perform document layout analysis using Graph Convolution Networks on unstructured digital documents.</a:t>
            </a:r>
          </a:p>
          <a:p>
            <a:pPr marL="742950" lvl="1" indent="-285750">
              <a:spcAft>
                <a:spcPts val="600"/>
              </a:spcAft>
              <a:buFont typeface="Arial" panose="020B0604020202020204" pitchFamily="34" charset="0"/>
              <a:buChar char="•"/>
            </a:pPr>
            <a:r>
              <a:rPr lang="en-GB" sz="1400" dirty="0">
                <a:solidFill>
                  <a:schemeClr val="tx2"/>
                </a:solidFill>
              </a:rPr>
              <a:t>Furthermore, we intend create an </a:t>
            </a:r>
            <a:r>
              <a:rPr lang="en-GB" sz="1400" b="1" dirty="0">
                <a:solidFill>
                  <a:schemeClr val="tx2"/>
                </a:solidFill>
              </a:rPr>
              <a:t>inferencing microservice </a:t>
            </a:r>
            <a:r>
              <a:rPr lang="en-GB" sz="1400" dirty="0">
                <a:solidFill>
                  <a:schemeClr val="tx2"/>
                </a:solidFill>
              </a:rPr>
              <a:t>with the support of MSP team to deploy the weights from the trained model for inferencing on any sample digital document.</a:t>
            </a:r>
          </a:p>
          <a:p>
            <a:pPr marL="742950" lvl="1" indent="-285750">
              <a:spcAft>
                <a:spcPts val="600"/>
              </a:spcAft>
              <a:buFont typeface="Arial" panose="020B0604020202020204" pitchFamily="34" charset="0"/>
              <a:buChar char="•"/>
            </a:pPr>
            <a:r>
              <a:rPr lang="en-GB" sz="1400" dirty="0">
                <a:solidFill>
                  <a:schemeClr val="tx2"/>
                </a:solidFill>
              </a:rPr>
              <a:t>Currently, it will be scoped as part of ICA offering for Phase II release.</a:t>
            </a:r>
          </a:p>
          <a:p>
            <a:pPr marL="742950" lvl="1" indent="-285750">
              <a:spcAft>
                <a:spcPts val="600"/>
              </a:spcAft>
              <a:buFont typeface="Arial" panose="020B0604020202020204" pitchFamily="34" charset="0"/>
              <a:buChar char="•"/>
            </a:pPr>
            <a:r>
              <a:rPr lang="en-GB" sz="1400" b="1" dirty="0" err="1">
                <a:solidFill>
                  <a:schemeClr val="tx2"/>
                </a:solidFill>
              </a:rPr>
              <a:t>DocGCN</a:t>
            </a:r>
            <a:r>
              <a:rPr lang="en-GB" sz="1400" b="1" dirty="0">
                <a:solidFill>
                  <a:schemeClr val="tx2"/>
                </a:solidFill>
              </a:rPr>
              <a:t> microservice </a:t>
            </a:r>
            <a:r>
              <a:rPr lang="en-GB" sz="1400" dirty="0">
                <a:solidFill>
                  <a:schemeClr val="tx2"/>
                </a:solidFill>
              </a:rPr>
              <a:t>could also be leveraged by other solution teams at KIT to perform DLA for their respective downstream tasks.</a:t>
            </a:r>
          </a:p>
          <a:p>
            <a:pPr marL="742950" lvl="1" indent="-285750">
              <a:spcAft>
                <a:spcPts val="600"/>
              </a:spcAft>
              <a:buFont typeface="Arial" panose="020B0604020202020204" pitchFamily="34" charset="0"/>
              <a:buChar char="•"/>
            </a:pPr>
            <a:endParaRPr lang="en-GB" sz="1400" dirty="0">
              <a:solidFill>
                <a:schemeClr val="tx2"/>
              </a:solidFill>
            </a:endParaRPr>
          </a:p>
        </p:txBody>
      </p:sp>
    </p:spTree>
    <p:extLst>
      <p:ext uri="{BB962C8B-B14F-4D97-AF65-F5344CB8AC3E}">
        <p14:creationId xmlns:p14="http://schemas.microsoft.com/office/powerpoint/2010/main" val="367905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err="1"/>
              <a:t>DocGCN</a:t>
            </a:r>
            <a:r>
              <a:rPr lang="en-GB" dirty="0"/>
              <a:t> : </a:t>
            </a:r>
            <a:br>
              <a:rPr lang="en-GB" dirty="0"/>
            </a:br>
            <a:r>
              <a:rPr lang="en-GB" dirty="0"/>
              <a:t>Solution Components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03</a:t>
            </a:r>
          </a:p>
        </p:txBody>
      </p:sp>
    </p:spTree>
    <p:extLst>
      <p:ext uri="{BB962C8B-B14F-4D97-AF65-F5344CB8AC3E}">
        <p14:creationId xmlns:p14="http://schemas.microsoft.com/office/powerpoint/2010/main" val="1517139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Solution Components</a:t>
            </a:r>
          </a:p>
        </p:txBody>
      </p:sp>
      <p:sp>
        <p:nvSpPr>
          <p:cNvPr id="3" name="TextBox 2">
            <a:extLst>
              <a:ext uri="{FF2B5EF4-FFF2-40B4-BE49-F238E27FC236}">
                <a16:creationId xmlns:a16="http://schemas.microsoft.com/office/drawing/2014/main" id="{D6BF9F4B-B439-4CFF-8C50-E4CD6ABF4485}"/>
              </a:ext>
            </a:extLst>
          </p:cNvPr>
          <p:cNvSpPr txBox="1"/>
          <p:nvPr/>
        </p:nvSpPr>
        <p:spPr>
          <a:xfrm>
            <a:off x="928825" y="698500"/>
            <a:ext cx="9775617" cy="4130426"/>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pPr>
            <a:endParaRPr lang="en-GB" sz="1400" dirty="0">
              <a:solidFill>
                <a:schemeClr val="tx2"/>
              </a:solidFill>
            </a:endParaRPr>
          </a:p>
          <a:p>
            <a:r>
              <a:rPr lang="en-IN" sz="1400" dirty="0">
                <a:solidFill>
                  <a:schemeClr val="tx2"/>
                </a:solidFill>
              </a:rPr>
              <a:t>Doc-GCN presents an effective way to harmonize and integrate heterogeneous aspects for Document Layout Analysis. The proposed Doc-GCN contains graphs covering four different aspects of properties of digital document pages, including syntactic, semantic, density, and appearance/visual information . It used graph as a fundamental data structure to represent the document features for Graph based convolutional neural networks</a:t>
            </a:r>
          </a:p>
          <a:p>
            <a:pPr>
              <a:lnSpc>
                <a:spcPct val="110000"/>
              </a:lnSpc>
              <a:spcAft>
                <a:spcPts val="600"/>
              </a:spcAft>
            </a:pPr>
            <a:endParaRPr lang="en-IN" sz="1400" dirty="0">
              <a:solidFill>
                <a:schemeClr val="tx2"/>
              </a:solidFill>
            </a:endParaRPr>
          </a:p>
          <a:p>
            <a:pPr>
              <a:lnSpc>
                <a:spcPct val="110000"/>
              </a:lnSpc>
              <a:spcAft>
                <a:spcPts val="600"/>
              </a:spcAft>
            </a:pPr>
            <a:r>
              <a:rPr lang="en-IN" sz="1400" dirty="0">
                <a:solidFill>
                  <a:schemeClr val="tx2"/>
                </a:solidFill>
              </a:rPr>
              <a:t>Typically the entire solution can be segregated into the following components as a way forward for implementation:</a:t>
            </a:r>
          </a:p>
          <a:p>
            <a:pPr>
              <a:lnSpc>
                <a:spcPct val="110000"/>
              </a:lnSpc>
              <a:spcAft>
                <a:spcPts val="600"/>
              </a:spcAft>
            </a:pPr>
            <a:endParaRPr lang="en-IN" sz="1400" dirty="0">
              <a:solidFill>
                <a:schemeClr val="tx2"/>
              </a:solidFill>
            </a:endParaRPr>
          </a:p>
          <a:p>
            <a:pPr marL="342900" indent="-342900">
              <a:lnSpc>
                <a:spcPct val="110000"/>
              </a:lnSpc>
              <a:spcAft>
                <a:spcPts val="600"/>
              </a:spcAft>
              <a:buAutoNum type="arabicPeriod"/>
            </a:pPr>
            <a:r>
              <a:rPr lang="en-IN" sz="1400" dirty="0">
                <a:solidFill>
                  <a:schemeClr val="tx2"/>
                </a:solidFill>
              </a:rPr>
              <a:t>Density-aspect and Appearance-aspect Graph construction </a:t>
            </a:r>
          </a:p>
          <a:p>
            <a:pPr marL="800100" lvl="1" indent="-342900">
              <a:lnSpc>
                <a:spcPct val="110000"/>
              </a:lnSpc>
              <a:spcAft>
                <a:spcPts val="600"/>
              </a:spcAft>
              <a:buFont typeface="Arial" panose="020B0604020202020204" pitchFamily="34" charset="0"/>
              <a:buChar char="•"/>
            </a:pPr>
            <a:r>
              <a:rPr lang="en-IN" sz="1200" dirty="0">
                <a:solidFill>
                  <a:schemeClr val="tx2"/>
                </a:solidFill>
              </a:rPr>
              <a:t>Characteristics such as text density, total characters, text colour, format, font-size etc is considered.</a:t>
            </a:r>
          </a:p>
          <a:p>
            <a:pPr marL="342900" indent="-342900">
              <a:lnSpc>
                <a:spcPct val="110000"/>
              </a:lnSpc>
              <a:spcAft>
                <a:spcPts val="600"/>
              </a:spcAft>
              <a:buAutoNum type="arabicPeriod"/>
            </a:pPr>
            <a:r>
              <a:rPr lang="en-IN" sz="1400" dirty="0">
                <a:solidFill>
                  <a:schemeClr val="tx2"/>
                </a:solidFill>
              </a:rPr>
              <a:t>Syntactic-aspect and Semantic-aspect Graph construction</a:t>
            </a:r>
          </a:p>
          <a:p>
            <a:pPr marL="800100" lvl="1" indent="-342900">
              <a:lnSpc>
                <a:spcPct val="110000"/>
              </a:lnSpc>
              <a:spcAft>
                <a:spcPts val="600"/>
              </a:spcAft>
              <a:buFont typeface="Arial" panose="020B0604020202020204" pitchFamily="34" charset="0"/>
              <a:buChar char="•"/>
            </a:pPr>
            <a:r>
              <a:rPr lang="en-IN" sz="1200" dirty="0">
                <a:solidFill>
                  <a:schemeClr val="tx2"/>
                </a:solidFill>
              </a:rPr>
              <a:t>Characteristics such as parts of speech (Noun, Verb, Adjectives, Adverbs) and self-attention based text embeddings is considered.</a:t>
            </a:r>
            <a:endParaRPr lang="en-IN" sz="1400" dirty="0">
              <a:solidFill>
                <a:schemeClr val="tx2"/>
              </a:solidFill>
            </a:endParaRPr>
          </a:p>
          <a:p>
            <a:pPr marL="342900" indent="-342900">
              <a:lnSpc>
                <a:spcPct val="110000"/>
              </a:lnSpc>
              <a:spcAft>
                <a:spcPts val="600"/>
              </a:spcAft>
              <a:buAutoNum type="arabicPeriod"/>
            </a:pPr>
            <a:r>
              <a:rPr lang="en-IN" sz="1400" dirty="0">
                <a:solidFill>
                  <a:schemeClr val="tx2"/>
                </a:solidFill>
              </a:rPr>
              <a:t>Relation Prediction Model to classify components</a:t>
            </a:r>
          </a:p>
          <a:p>
            <a:pPr>
              <a:lnSpc>
                <a:spcPct val="110000"/>
              </a:lnSpc>
              <a:spcAft>
                <a:spcPts val="600"/>
              </a:spcAft>
            </a:pPr>
            <a:endParaRPr lang="en-IN" sz="1400" dirty="0">
              <a:solidFill>
                <a:schemeClr val="tx2"/>
              </a:solidFill>
            </a:endParaRPr>
          </a:p>
          <a:p>
            <a:pPr marL="342900" indent="-342900">
              <a:lnSpc>
                <a:spcPct val="110000"/>
              </a:lnSpc>
              <a:spcAft>
                <a:spcPts val="600"/>
              </a:spcAft>
              <a:buAutoNum type="arabicPeriod"/>
            </a:pPr>
            <a:endParaRPr lang="en-GB" sz="1400" dirty="0">
              <a:solidFill>
                <a:schemeClr val="tx2"/>
              </a:solidFill>
            </a:endParaRPr>
          </a:p>
        </p:txBody>
      </p:sp>
      <p:pic>
        <p:nvPicPr>
          <p:cNvPr id="2050" name="Picture 2" descr="Proposing a new Heterogeneous Graph Convolutional Network-based &#10;Document Layout Analysis model (Doc-GCN) to integrate &#10;the relative positional and structural relations between layout components &#10;TEXT DENSITY &#10;ASPECT &#10;APPEARANCE &#10;ASPECT &#10;SEMANTIC &#10;ASPECT &#10;SYNTACTIC &#10;ASPECT ">
            <a:extLst>
              <a:ext uri="{FF2B5EF4-FFF2-40B4-BE49-F238E27FC236}">
                <a16:creationId xmlns:a16="http://schemas.microsoft.com/office/drawing/2014/main" id="{DA6BD96E-3775-55EC-3259-EC1C183368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76" t="47456" r="15342"/>
          <a:stretch/>
        </p:blipFill>
        <p:spPr bwMode="auto">
          <a:xfrm>
            <a:off x="3492314" y="4270721"/>
            <a:ext cx="7456707" cy="1649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52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r>
              <a:rPr lang="en-US" dirty="0"/>
              <a:t>Solution Components  [</a:t>
            </a:r>
            <a:r>
              <a:rPr lang="en-US" dirty="0" err="1"/>
              <a:t>cntd</a:t>
            </a:r>
            <a:r>
              <a:rPr lang="en-US" dirty="0"/>
              <a:t>.]</a:t>
            </a:r>
          </a:p>
        </p:txBody>
      </p:sp>
      <p:pic>
        <p:nvPicPr>
          <p:cNvPr id="3" name="Picture 2">
            <a:extLst>
              <a:ext uri="{FF2B5EF4-FFF2-40B4-BE49-F238E27FC236}">
                <a16:creationId xmlns:a16="http://schemas.microsoft.com/office/drawing/2014/main" id="{0EB159F5-6976-AA09-32B7-DF464619CDD4}"/>
              </a:ext>
            </a:extLst>
          </p:cNvPr>
          <p:cNvPicPr>
            <a:picLocks noChangeAspect="1"/>
          </p:cNvPicPr>
          <p:nvPr/>
        </p:nvPicPr>
        <p:blipFill>
          <a:blip r:embed="rId2"/>
          <a:stretch>
            <a:fillRect/>
          </a:stretch>
        </p:blipFill>
        <p:spPr>
          <a:xfrm>
            <a:off x="1802296" y="1039123"/>
            <a:ext cx="8444948" cy="4779754"/>
          </a:xfrm>
          <a:prstGeom prst="rect">
            <a:avLst/>
          </a:prstGeom>
        </p:spPr>
      </p:pic>
    </p:spTree>
    <p:extLst>
      <p:ext uri="{BB962C8B-B14F-4D97-AF65-F5344CB8AC3E}">
        <p14:creationId xmlns:p14="http://schemas.microsoft.com/office/powerpoint/2010/main" val="29385243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ProposalSlidesCompilationv3_20240.pptx" id="{183AB9B7-D9CB-F147-B882-6F9E6715CC39}" vid="{7FB76F61-0A7D-BD42-8E69-D6A91E3AA3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B9AD1839C54D43AAC452F854314B7F" ma:contentTypeVersion="17" ma:contentTypeDescription="Create a new document." ma:contentTypeScope="" ma:versionID="b668fb4cbe6296d0fbc6014d9b02d4d7">
  <xsd:schema xmlns:xsd="http://www.w3.org/2001/XMLSchema" xmlns:xs="http://www.w3.org/2001/XMLSchema" xmlns:p="http://schemas.microsoft.com/office/2006/metadata/properties" xmlns:ns2="72b914ff-fcaa-46fc-bdd7-23f039e639f1" xmlns:ns3="924fd6d5-13fd-42a6-940b-eb5b7e1fde4e" xmlns:ns4="4243d5be-521d-4052-81ca-f0f31ea6f2da" targetNamespace="http://schemas.microsoft.com/office/2006/metadata/properties" ma:root="true" ma:fieldsID="fae9a443d69c736663883177ede03157" ns2:_="" ns3:_="" ns4:_="">
    <xsd:import namespace="72b914ff-fcaa-46fc-bdd7-23f039e639f1"/>
    <xsd:import namespace="924fd6d5-13fd-42a6-940b-eb5b7e1fde4e"/>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element ref="ns2:_x30c1__x30a7__x30c3__x30af_"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b914ff-fcaa-46fc-bdd7-23f039e639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_x30c1__x30a7__x30c3__x30af_" ma:index="20" nillable="true" ma:displayName="チェック" ma:default="1" ma:format="Dropdown" ma:internalName="_x30c1__x30a7__x30c3__x30af_">
      <xsd:simpleType>
        <xsd:restriction base="dms:Boolea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24fd6d5-13fd-42a6-940b-eb5b7e1fde4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ef538c2-1032-4b48-9e51-240e5961e8ff}" ma:internalName="TaxCatchAll" ma:showField="CatchAllData" ma:web="924fd6d5-13fd-42a6-940b-eb5b7e1fde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243d5be-521d-4052-81ca-f0f31ea6f2da" xsi:nil="true"/>
    <lcf76f155ced4ddcb4097134ff3c332f xmlns="72b914ff-fcaa-46fc-bdd7-23f039e639f1">
      <Terms xmlns="http://schemas.microsoft.com/office/infopath/2007/PartnerControls"/>
    </lcf76f155ced4ddcb4097134ff3c332f>
    <_x30c1__x30a7__x30c3__x30af_ xmlns="72b914ff-fcaa-46fc-bdd7-23f039e639f1">true</_x30c1__x30a7__x30c3__x30af_>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7B7FA5-0596-482B-8D20-B8361733A6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b914ff-fcaa-46fc-bdd7-23f039e639f1"/>
    <ds:schemaRef ds:uri="924fd6d5-13fd-42a6-940b-eb5b7e1fde4e"/>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178AB8-4EEF-497A-9E9B-5FE65D5D1AEB}">
  <ds:schemaRefs>
    <ds:schemaRef ds:uri="72b914ff-fcaa-46fc-bdd7-23f039e639f1"/>
    <ds:schemaRef ds:uri="http://schemas.microsoft.com/office/2006/metadata/properties"/>
    <ds:schemaRef ds:uri="4243d5be-521d-4052-81ca-f0f31ea6f2da"/>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924fd6d5-13fd-42a6-940b-eb5b7e1fde4e"/>
    <ds:schemaRef ds:uri="http://www.w3.org/XML/1998/namespace"/>
  </ds:schemaRefs>
</ds:datastoreItem>
</file>

<file path=customXml/itemProps3.xml><?xml version="1.0" encoding="utf-8"?>
<ds:datastoreItem xmlns:ds="http://schemas.openxmlformats.org/officeDocument/2006/customXml" ds:itemID="{09228873-7A23-456D-86A6-DF7E4EF625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Widescreen [16:9] Feb 2022</Template>
  <TotalTime>5400</TotalTime>
  <Words>1459</Words>
  <Application>Microsoft Macintosh PowerPoint</Application>
  <PresentationFormat>Widescreen</PresentationFormat>
  <Paragraphs>224</Paragraphs>
  <Slides>38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KPMG Bold</vt:lpstr>
      <vt:lpstr>KPMG Widescreen [16:9] Feb 2022</vt:lpstr>
      <vt:lpstr>ICA : Multimodal  Document Layout  Components Classifier  [DocGCN]</vt:lpstr>
      <vt:lpstr>Introduction</vt:lpstr>
      <vt:lpstr>Introduction</vt:lpstr>
      <vt:lpstr>PowerPoint Presentation</vt:lpstr>
      <vt:lpstr>Proposal Goal</vt:lpstr>
      <vt:lpstr>Proposal Goal</vt:lpstr>
      <vt:lpstr>DocGCN :  Solution Components</vt:lpstr>
      <vt:lpstr>Solution Components</vt:lpstr>
      <vt:lpstr>Solution Components  [cntd.]</vt:lpstr>
      <vt:lpstr>Density-aspect and Appearance-aspect Graph</vt:lpstr>
      <vt:lpstr>Syntactic-aspect and Semantic-aspect Graph</vt:lpstr>
      <vt:lpstr>Relation Prediction Model</vt:lpstr>
      <vt:lpstr>Detectron2 Module</vt:lpstr>
      <vt:lpstr>Tesseract OCR</vt:lpstr>
      <vt:lpstr>Pretrained  BERT</vt:lpstr>
      <vt:lpstr>Dataset</vt:lpstr>
      <vt:lpstr>Graph Convolutional Networks - GCN</vt:lpstr>
      <vt:lpstr>Graph Convolutional Networks – GCN (contd.)</vt:lpstr>
      <vt:lpstr>DocGCN :  Code Overview</vt:lpstr>
      <vt:lpstr>Code Overview  </vt:lpstr>
      <vt:lpstr>DocGCN :  Architecture &amp; Pipelines </vt:lpstr>
      <vt:lpstr>Design Solution Architecture </vt:lpstr>
      <vt:lpstr>Training Architecture </vt:lpstr>
      <vt:lpstr>DocGCN – Training Pipeline  </vt:lpstr>
      <vt:lpstr>Inference Architecture </vt:lpstr>
      <vt:lpstr>DocGCN – Inference Pipeline  </vt:lpstr>
      <vt:lpstr>DocGCN : Performance Results &amp; Graphs </vt:lpstr>
      <vt:lpstr>DocGCN Training Graphs</vt:lpstr>
      <vt:lpstr>Metrics Highlights – DocGCN on DocBank</vt:lpstr>
      <vt:lpstr>Model Performance Report – DocGCN on DocBank</vt:lpstr>
      <vt:lpstr>Sample Results– DocGCN on DocBank</vt:lpstr>
      <vt:lpstr>Metrics Highlights – DocGCN on FUNSD</vt:lpstr>
      <vt:lpstr>Model Performance Report – DocGCN on FUNSD</vt:lpstr>
      <vt:lpstr>Sample Results– DocGCN on FUNSD</vt:lpstr>
      <vt:lpstr>Performace Reports</vt:lpstr>
      <vt:lpstr>MSP Requirements  </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ICA Proposal : Multimodal Document Layout Classifier</dc:title>
  <dc:creator>Sahoo, Shashank (KIT)</dc:creator>
  <cp:lastModifiedBy>Sahoo, Shashank (KIT)</cp:lastModifiedBy>
  <cp:revision>31</cp:revision>
  <dcterms:created xsi:type="dcterms:W3CDTF">2023-05-12T03:25:05Z</dcterms:created>
  <dcterms:modified xsi:type="dcterms:W3CDTF">2023-07-06T07:10:57Z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0x0101006FB9AD1839C54D43AAC452F854314B7F</vt:lpwstr>
  </property>
  <property fmtid="{D5CDD505-2E9C-101B-9397-08002B2CF9AE}" pid="3" name="MediaServiceImageTags">
    <vt:lpwstr/>
  </property>
</Properties>
</file>